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710" r:id="rId6"/>
    <p:sldMasterId id="2147483701" r:id="rId7"/>
    <p:sldMasterId id="2147483689" r:id="rId8"/>
  </p:sldMasterIdLst>
  <p:notesMasterIdLst>
    <p:notesMasterId r:id="rId22"/>
  </p:notesMasterIdLst>
  <p:sldIdLst>
    <p:sldId id="313" r:id="rId9"/>
    <p:sldId id="314" r:id="rId10"/>
    <p:sldId id="315" r:id="rId11"/>
    <p:sldId id="316" r:id="rId12"/>
    <p:sldId id="317" r:id="rId13"/>
    <p:sldId id="318" r:id="rId14"/>
    <p:sldId id="319" r:id="rId15"/>
    <p:sldId id="320" r:id="rId16"/>
    <p:sldId id="321" r:id="rId17"/>
    <p:sldId id="322" r:id="rId18"/>
    <p:sldId id="324" r:id="rId19"/>
    <p:sldId id="323" r:id="rId20"/>
    <p:sldId id="32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94B75-9F75-05F8-C28C-F7F6BE1D9DBF}" name="Verdonschot, B.T.H. (Bart)" initials="BV" userId="S::verdonschot@nrg.eu::a0015f44-6129-40ce-b884-00383a327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E02"/>
    <a:srgbClr val="D75717"/>
    <a:srgbClr val="213A8F"/>
    <a:srgbClr val="1D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86473-9D64-4C90-8536-F116DD0B8EA8}" v="270" dt="2025-01-04T04:36:01.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5226" autoAdjust="0"/>
  </p:normalViewPr>
  <p:slideViewPr>
    <p:cSldViewPr snapToGrid="0">
      <p:cViewPr varScale="1">
        <p:scale>
          <a:sx n="80" d="100"/>
          <a:sy n="80" d="100"/>
        </p:scale>
        <p:origin x="763" y="58"/>
      </p:cViewPr>
      <p:guideLst/>
    </p:cSldViewPr>
  </p:slideViewPr>
  <p:notesTextViewPr>
    <p:cViewPr>
      <p:scale>
        <a:sx n="1" d="1"/>
        <a:sy n="1" d="1"/>
      </p:scale>
      <p:origin x="0" y="0"/>
    </p:cViewPr>
  </p:notesTextViewPr>
  <p:notesViewPr>
    <p:cSldViewPr snapToGrid="0" showGuides="1">
      <p:cViewPr varScale="1">
        <p:scale>
          <a:sx n="148" d="100"/>
          <a:sy n="148" d="100"/>
        </p:scale>
        <p:origin x="46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33029-B08E-42A7-8496-2C5B17BE5088}" type="datetimeFigureOut">
              <a:rPr lang="nl-NL" smtClean="0"/>
              <a:t>4-1-2025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F970C-4A00-421E-A9DC-2DBDFAD26BBC}" type="slidenum">
              <a:rPr lang="nl-NL" smtClean="0"/>
              <a:t>‹nr.›</a:t>
            </a:fld>
            <a:endParaRPr lang="nl-NL"/>
          </a:p>
        </p:txBody>
      </p:sp>
    </p:spTree>
    <p:extLst>
      <p:ext uri="{BB962C8B-B14F-4D97-AF65-F5344CB8AC3E}">
        <p14:creationId xmlns:p14="http://schemas.microsoft.com/office/powerpoint/2010/main" val="12985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12</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698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instabieler.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MeV.</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Dit noem je het </a:t>
                </a:r>
                <a:r>
                  <a:rPr lang="nl-NL" sz="900" b="1" dirty="0"/>
                  <a:t>massadefect</a:t>
                </a:r>
                <a:r>
                  <a:rPr lang="nl-NL" sz="900" dirty="0"/>
                  <a:t>. </a:t>
                </a:r>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instabieler.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MeV.</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Dit noem je het </a:t>
                </a:r>
                <a:r>
                  <a:rPr lang="nl-NL" sz="900" b="1" dirty="0"/>
                  <a:t>massadefect</a:t>
                </a:r>
                <a:r>
                  <a:rPr lang="nl-NL" sz="900" dirty="0"/>
                  <a:t>. </a:t>
                </a:r>
              </a:p>
              <a:p>
                <a:endParaRPr lang="nl-NL" dirty="0"/>
              </a:p>
            </p:txBody>
          </p:sp>
        </mc:Fallback>
      </mc:AlternateContent>
    </p:spTree>
    <p:extLst>
      <p:ext uri="{BB962C8B-B14F-4D97-AF65-F5344CB8AC3E}">
        <p14:creationId xmlns:p14="http://schemas.microsoft.com/office/powerpoint/2010/main" val="271495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14:m>
                  <m:oMath xmlns:m="http://schemas.openxmlformats.org/officeDocument/2006/math">
                    <m:r>
                      <m:rPr>
                        <m:sty m:val="p"/>
                      </m:rPr>
                      <a:rPr lang="el-GR" sz="1100" i="1">
                        <a:latin typeface="Cambria Math" panose="02040503050406030204" pitchFamily="18" charset="0"/>
                      </a:rPr>
                      <m:t>Δ</m:t>
                    </m:r>
                    <m:r>
                      <a:rPr lang="nl-NL" sz="1100" i="1">
                        <a:latin typeface="Cambria Math" panose="02040503050406030204" pitchFamily="18" charset="0"/>
                      </a:rPr>
                      <m:t>𝐸</m:t>
                    </m:r>
                    <m:r>
                      <a:rPr lang="nl-NL" sz="1100" i="1">
                        <a:latin typeface="Cambria Math" panose="02040503050406030204" pitchFamily="18" charset="0"/>
                      </a:rPr>
                      <m:t>=</m:t>
                    </m:r>
                    <m:r>
                      <m:rPr>
                        <m:sty m:val="p"/>
                      </m:rPr>
                      <a:rPr lang="el-GR" sz="1100" i="1">
                        <a:latin typeface="Cambria Math" panose="02040503050406030204" pitchFamily="18" charset="0"/>
                      </a:rPr>
                      <m:t>Δ</m:t>
                    </m:r>
                    <m:r>
                      <a:rPr lang="nl-NL" sz="1100" i="1">
                        <a:latin typeface="Cambria Math" panose="02040503050406030204" pitchFamily="18" charset="0"/>
                      </a:rPr>
                      <m:t>𝑚</m:t>
                    </m:r>
                    <m:r>
                      <a:rPr lang="nl-NL" sz="1100" i="1">
                        <a:latin typeface="Cambria Math" panose="02040503050406030204" pitchFamily="18" charset="0"/>
                      </a:rPr>
                      <m:t>∗</m:t>
                    </m:r>
                    <m:sSup>
                      <m:sSupPr>
                        <m:ctrlPr>
                          <a:rPr lang="nl-NL" sz="1100" i="1">
                            <a:latin typeface="Cambria Math" panose="02040503050406030204" pitchFamily="18" charset="0"/>
                          </a:rPr>
                        </m:ctrlPr>
                      </m:sSupPr>
                      <m:e>
                        <m:r>
                          <a:rPr lang="nl-NL" sz="1100" i="1">
                            <a:latin typeface="Cambria Math" panose="02040503050406030204" pitchFamily="18" charset="0"/>
                          </a:rPr>
                          <m:t>𝑐</m:t>
                        </m:r>
                      </m:e>
                      <m:sup>
                        <m:r>
                          <a:rPr lang="nl-NL" sz="1100" i="1">
                            <a:latin typeface="Cambria Math" panose="02040503050406030204" pitchFamily="18" charset="0"/>
                          </a:rPr>
                          <m:t>2</m:t>
                        </m:r>
                      </m:sup>
                    </m:sSup>
                  </m:oMath>
                </a14:m>
                <a:endParaRPr lang="nl-NL" sz="1050" dirty="0">
                  <a:solidFill>
                    <a:srgbClr val="1AAACC"/>
                  </a:solidFill>
                </a:endParaRP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r>
                  <a:rPr lang="el-GR" sz="1100" i="0">
                    <a:latin typeface="Cambria Math" panose="02040503050406030204" pitchFamily="18" charset="0"/>
                  </a:rPr>
                  <a:t>Δ</a:t>
                </a:r>
                <a:r>
                  <a:rPr lang="nl-NL" sz="1100" i="0">
                    <a:latin typeface="Cambria Math" panose="02040503050406030204" pitchFamily="18" charset="0"/>
                  </a:rPr>
                  <a:t>𝐸=</a:t>
                </a:r>
                <a:r>
                  <a:rPr lang="el-GR" sz="1100" i="0">
                    <a:latin typeface="Cambria Math" panose="02040503050406030204" pitchFamily="18" charset="0"/>
                  </a:rPr>
                  <a:t>Δ</a:t>
                </a:r>
                <a:r>
                  <a:rPr lang="nl-NL" sz="1100" i="0">
                    <a:latin typeface="Cambria Math" panose="02040503050406030204" pitchFamily="18" charset="0"/>
                  </a:rPr>
                  <a:t>𝑚∗𝑐^2</a:t>
                </a:r>
                <a:endParaRPr lang="nl-NL" sz="1050" dirty="0">
                  <a:solidFill>
                    <a:srgbClr val="1AAACC"/>
                  </a:solidFill>
                </a:endParaRPr>
              </a:p>
            </p:txBody>
          </p:sp>
        </mc:Fallback>
      </mc:AlternateContent>
    </p:spTree>
    <p:extLst>
      <p:ext uri="{BB962C8B-B14F-4D97-AF65-F5344CB8AC3E}">
        <p14:creationId xmlns:p14="http://schemas.microsoft.com/office/powerpoint/2010/main" val="289972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2670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Een reactorkern kan zich in drie staten bevinden:</a:t>
            </a:r>
          </a:p>
          <a:p>
            <a:endParaRPr lang="nl-NL" sz="800" dirty="0"/>
          </a:p>
          <a:p>
            <a:r>
              <a:rPr lang="nl-NL" sz="800" dirty="0"/>
              <a:t>Een superkritische staat, waarbij een splijting </a:t>
            </a:r>
            <a:r>
              <a:rPr lang="nl-NL" sz="800" b="1" dirty="0"/>
              <a:t>meer dan één </a:t>
            </a:r>
            <a:r>
              <a:rPr lang="nl-NL" sz="800" b="0" dirty="0"/>
              <a:t>andere splijting veroorzaakt en het aantal reacties toeneemt. Dit is bijvoorbeeld de staat van de reactorkern tijdens het opstarten van de kerncentrale.</a:t>
            </a:r>
          </a:p>
          <a:p>
            <a:endParaRPr lang="nl-NL" sz="800" b="0" dirty="0"/>
          </a:p>
          <a:p>
            <a:r>
              <a:rPr lang="nl-NL" sz="800" b="0" dirty="0"/>
              <a:t>Een kritische staat, waarbij een splijting </a:t>
            </a:r>
            <a:r>
              <a:rPr lang="nl-NL" sz="800" b="1" dirty="0"/>
              <a:t>precies één </a:t>
            </a:r>
            <a:r>
              <a:rPr lang="nl-NL" sz="800" b="0" dirty="0"/>
              <a:t>andere splijting veroorzaakt en er dus een stabiele kettingreactie heerst. Dit is het geval tijdens normale operatie van de kerncentrale, als het elektriciteit genereert. </a:t>
            </a:r>
            <a:endParaRPr lang="nl-NL" sz="800" dirty="0"/>
          </a:p>
          <a:p>
            <a:endParaRPr lang="nl-NL" sz="800" dirty="0"/>
          </a:p>
          <a:p>
            <a:r>
              <a:rPr lang="nl-NL" sz="800" dirty="0"/>
              <a:t>Een </a:t>
            </a:r>
            <a:r>
              <a:rPr lang="nl-NL" sz="800" dirty="0" err="1"/>
              <a:t>subkritische</a:t>
            </a:r>
            <a:r>
              <a:rPr lang="nl-NL" sz="800" dirty="0"/>
              <a:t> staat, waarbij een splijting </a:t>
            </a:r>
            <a:r>
              <a:rPr lang="nl-NL" sz="800" b="1" dirty="0"/>
              <a:t>minder dan één </a:t>
            </a:r>
            <a:r>
              <a:rPr lang="nl-NL" sz="800" b="0" dirty="0"/>
              <a:t>andere splijting veroorzaakt en de kettingreactie uitdooft. </a:t>
            </a:r>
            <a:endParaRPr lang="nl-NL" sz="800" dirty="0"/>
          </a:p>
        </p:txBody>
      </p:sp>
    </p:spTree>
    <p:extLst>
      <p:ext uri="{BB962C8B-B14F-4D97-AF65-F5344CB8AC3E}">
        <p14:creationId xmlns:p14="http://schemas.microsoft.com/office/powerpoint/2010/main" val="41619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Meer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superkritisch)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neemt het aantal reacties toe  </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endParaRPr lang="nl-NL" dirty="0"/>
          </a:p>
        </p:txBody>
      </p:sp>
    </p:spTree>
    <p:extLst>
      <p:ext uri="{BB962C8B-B14F-4D97-AF65-F5344CB8AC3E}">
        <p14:creationId xmlns:p14="http://schemas.microsoft.com/office/powerpoint/2010/main" val="38501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Minder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subkritisch)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dooft de kettingreactie uit</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r>
              <a:rPr lang="nl-NL" sz="900" b="0" dirty="0"/>
              <a:t>Als de kerncentrale wordt afgeschakeld, wordt het vanuit een kritische staat in een </a:t>
            </a:r>
            <a:r>
              <a:rPr lang="nl-NL" sz="900" b="0" dirty="0" err="1"/>
              <a:t>subkritische</a:t>
            </a:r>
            <a:r>
              <a:rPr lang="nl-NL" sz="900" b="0" dirty="0"/>
              <a:t> staat gebracht om de kettingreacties te laten afnemen.</a:t>
            </a:r>
            <a:endParaRPr lang="nl-NL" dirty="0"/>
          </a:p>
        </p:txBody>
      </p:sp>
    </p:spTree>
    <p:extLst>
      <p:ext uri="{BB962C8B-B14F-4D97-AF65-F5344CB8AC3E}">
        <p14:creationId xmlns:p14="http://schemas.microsoft.com/office/powerpoint/2010/main" val="208413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Precies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andere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is er sprake van een stabiele kettingreactie</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Tijdens normale operatie wordt ervoor gezorgd dat de reactorkern kritisch blijft.</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Dit wordt gestuurd met regelstaven die neutronen afvangen</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R</a:t>
            </a:r>
            <a:r>
              <a:rPr lang="nl-NL" sz="900" dirty="0"/>
              <a:t>egelstaven vangen neutronen af en kunnen tussen de splijtstofelementen op en neer bewegen. In het geval dat er iets binnen de kerncentrale mis dreigt te gaan, vallen de regelstaven bijvoorbeeld meteen tussen de splijtstofelementen, waardoor de reactorkern subkritisch wordt en de kettingreactie stopt.  </a:t>
            </a:r>
          </a:p>
          <a:p>
            <a:endParaRPr lang="nl-NL" dirty="0"/>
          </a:p>
        </p:txBody>
      </p:sp>
    </p:spTree>
    <p:extLst>
      <p:ext uri="{BB962C8B-B14F-4D97-AF65-F5344CB8AC3E}">
        <p14:creationId xmlns:p14="http://schemas.microsoft.com/office/powerpoint/2010/main" val="240083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002952" cy="2306637"/>
          </a:xfrm>
          <a:prstGeom prst="rect">
            <a:avLst/>
          </a:prstGeom>
        </p:spPr>
        <p:txBody>
          <a:bodyPr anchor="b">
            <a:normAutofit/>
          </a:bodyPr>
          <a:lstStyle>
            <a:lvl1pPr algn="l">
              <a:defRPr sz="4000">
                <a:solidFill>
                  <a:schemeClr val="bg1"/>
                </a:solidFill>
              </a:defRPr>
            </a:lvl1pPr>
          </a:lstStyle>
          <a:p>
            <a:r>
              <a:rPr lang="nl-NL" dirty="0"/>
              <a:t>Presentation </a:t>
            </a:r>
            <a:r>
              <a:rPr lang="nl-NL" dirty="0" err="1"/>
              <a:t>title</a:t>
            </a:r>
            <a:endParaRPr lang="nl-NL" dirty="0"/>
          </a:p>
        </p:txBody>
      </p:sp>
      <p:sp>
        <p:nvSpPr>
          <p:cNvPr id="3" name="Ondertitel 2">
            <a:extLst>
              <a:ext uri="{FF2B5EF4-FFF2-40B4-BE49-F238E27FC236}">
                <a16:creationId xmlns:a16="http://schemas.microsoft.com/office/drawing/2014/main" id="{B8E098CA-6DF2-4F5C-6E08-DA2A60221038}"/>
              </a:ext>
            </a:extLst>
          </p:cNvPr>
          <p:cNvSpPr>
            <a:spLocks noGrp="1"/>
          </p:cNvSpPr>
          <p:nvPr>
            <p:ph type="subTitle" idx="1"/>
          </p:nvPr>
        </p:nvSpPr>
        <p:spPr>
          <a:xfrm>
            <a:off x="799428" y="3461362"/>
            <a:ext cx="7370211" cy="1655762"/>
          </a:xfrm>
          <a:prstGeom prst="rect">
            <a:avLst/>
          </a:prstGeo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A0A0E149-DD4D-4478-015C-A030CCD6847D}"/>
              </a:ext>
            </a:extLst>
          </p:cNvPr>
          <p:cNvSpPr>
            <a:spLocks noGrp="1"/>
          </p:cNvSpPr>
          <p:nvPr>
            <p:ph type="dt" sz="half" idx="10"/>
          </p:nvPr>
        </p:nvSpPr>
        <p:spPr>
          <a:xfrm>
            <a:off x="876972" y="6227788"/>
            <a:ext cx="2743200" cy="365125"/>
          </a:xfrm>
          <a:prstGeom prst="rect">
            <a:avLst/>
          </a:prstGeom>
        </p:spPr>
        <p:txBody>
          <a:bodyPr/>
          <a:lstStyle>
            <a:lvl1pPr>
              <a:defRPr sz="1200">
                <a:solidFill>
                  <a:schemeClr val="bg1"/>
                </a:solidFill>
              </a:defRPr>
            </a:lvl1pPr>
          </a:lstStyle>
          <a:p>
            <a:fld id="{FF47A28E-8E78-4F99-9DB1-EDFC4ADEB54D}" type="datetime1">
              <a:rPr lang="nl-NL" smtClean="0"/>
              <a:t>4-1-2025</a:t>
            </a:fld>
            <a:endParaRPr lang="nl-NL" dirty="0"/>
          </a:p>
        </p:txBody>
      </p:sp>
    </p:spTree>
    <p:extLst>
      <p:ext uri="{BB962C8B-B14F-4D97-AF65-F5344CB8AC3E}">
        <p14:creationId xmlns:p14="http://schemas.microsoft.com/office/powerpoint/2010/main" val="2459958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4F9B3E06-E058-4C40-A673-F1EBD36F22A3}"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2343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CEF96056-3C3D-4C05-851E-DC3926EA9965}"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3453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5F3684C3-CDDB-4C22-8C76-1B021B386709}" type="datetime1">
              <a:rPr lang="nl-NL" smtClean="0"/>
              <a:t>4-1-2025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76417383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54E81B09-E584-48DC-B896-98FE13225EE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0501224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A28A785-5C53-4413-9B5F-BE90BF7A4B5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418987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0FADCD6C-FC20-4AF3-8CA6-31E9B655BCD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4846602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E814575B-1CBA-428B-9141-EDF19ECAF3B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9530220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eiligheids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Veiligheidsmoment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944D59D-9C96-45F9-978C-C6A88BD855F4}"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6" name="Tekstvak 5">
            <a:extLst>
              <a:ext uri="{FF2B5EF4-FFF2-40B4-BE49-F238E27FC236}">
                <a16:creationId xmlns:a16="http://schemas.microsoft.com/office/drawing/2014/main" id="{A1CB7DE7-EF45-F3EE-6306-C2A734BF9EB0}"/>
              </a:ext>
            </a:extLst>
          </p:cNvPr>
          <p:cNvSpPr txBox="1"/>
          <p:nvPr userDrawn="1"/>
        </p:nvSpPr>
        <p:spPr>
          <a:xfrm>
            <a:off x="448116"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Draag uw badge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zichtbaar</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2270CDD2-8536-013C-719F-8C2175F55B56}"/>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Roken alleen toegestaan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aangegeven plaatsen</a:t>
            </a:r>
          </a:p>
        </p:txBody>
      </p:sp>
      <p:sp>
        <p:nvSpPr>
          <p:cNvPr id="8" name="Tekstvak 7">
            <a:extLst>
              <a:ext uri="{FF2B5EF4-FFF2-40B4-BE49-F238E27FC236}">
                <a16:creationId xmlns:a16="http://schemas.microsoft.com/office/drawing/2014/main" id="{A677A137-6F1B-9452-7332-AB3B907CFACB}"/>
              </a:ext>
            </a:extLst>
          </p:cNvPr>
          <p:cNvSpPr txBox="1"/>
          <p:nvPr userDrawn="1"/>
        </p:nvSpPr>
        <p:spPr>
          <a:xfrm>
            <a:off x="453305" y="4233863"/>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Fotograferen en filmen niet toegestaan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5174ACAE-31F5-41C3-DFB9-951366CB4560}"/>
              </a:ext>
            </a:extLst>
          </p:cNvPr>
          <p:cNvSpPr txBox="1"/>
          <p:nvPr userDrawn="1"/>
        </p:nvSpPr>
        <p:spPr>
          <a:xfrm>
            <a:off x="463984" y="5544440"/>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Er is camerasurveillance op de onderzoekslocatie petten (OLP)</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a:extLst>
              <a:ext uri="{FF2B5EF4-FFF2-40B4-BE49-F238E27FC236}">
                <a16:creationId xmlns:a16="http://schemas.microsoft.com/office/drawing/2014/main" id="{65A685C7-325C-6F9A-1E9B-78710D2DD8A3}"/>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Waar zijn de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nooduitgangen?</a:t>
            </a:r>
          </a:p>
        </p:txBody>
      </p:sp>
      <p:sp>
        <p:nvSpPr>
          <p:cNvPr id="11" name="Tekstvak 10">
            <a:extLst>
              <a:ext uri="{FF2B5EF4-FFF2-40B4-BE49-F238E27FC236}">
                <a16:creationId xmlns:a16="http://schemas.microsoft.com/office/drawing/2014/main" id="{460FF990-C300-2CC8-3650-D19BD9090A63}"/>
              </a:ext>
            </a:extLst>
          </p:cNvPr>
          <p:cNvSpPr txBox="1"/>
          <p:nvPr userDrawn="1"/>
        </p:nvSpPr>
        <p:spPr>
          <a:xfrm>
            <a:off x="4209102" y="2936067"/>
            <a:ext cx="4158951"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Wat te doen bij ontruimingsalarm? @Verzamelpunt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vak 11">
            <a:extLst>
              <a:ext uri="{FF2B5EF4-FFF2-40B4-BE49-F238E27FC236}">
                <a16:creationId xmlns:a16="http://schemas.microsoft.com/office/drawing/2014/main" id="{C6BCD34B-6293-1B99-A252-1001E6F2F02B}"/>
              </a:ext>
            </a:extLst>
          </p:cNvPr>
          <p:cNvSpPr txBox="1"/>
          <p:nvPr userDrawn="1"/>
        </p:nvSpPr>
        <p:spPr>
          <a:xfrm>
            <a:off x="4175785" y="4233863"/>
            <a:ext cx="4968215"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snelheid op het terrein: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Hoofdwegen: 30 km/h</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Zijwegen: 15 km/h</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9078C4C-8900-4735-E923-313A21F56DA2}"/>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Zijn er oefeningen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gepland?</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vak 13">
            <a:extLst>
              <a:ext uri="{FF2B5EF4-FFF2-40B4-BE49-F238E27FC236}">
                <a16:creationId xmlns:a16="http://schemas.microsoft.com/office/drawing/2014/main" id="{7553CBA7-7AC3-B746-7A3B-3947E669FC99}"/>
              </a:ext>
            </a:extLst>
          </p:cNvPr>
          <p:cNvSpPr txBox="1"/>
          <p:nvPr userDrawn="1"/>
        </p:nvSpPr>
        <p:spPr>
          <a:xfrm>
            <a:off x="8484068" y="4184397"/>
            <a:ext cx="3581049" cy="1328505"/>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Schakel mobiele telefoons uit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bij het overschrijden van de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‘gele lijnen’ binnen de nucleaire installaties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5" name="Tekstvak 24">
            <a:extLst>
              <a:ext uri="{FF2B5EF4-FFF2-40B4-BE49-F238E27FC236}">
                <a16:creationId xmlns:a16="http://schemas.microsoft.com/office/drawing/2014/main" id="{D70EC66E-9308-7732-027F-2FCC52A6B628}"/>
              </a:ext>
            </a:extLst>
          </p:cNvPr>
          <p:cNvSpPr txBox="1"/>
          <p:nvPr userDrawn="1"/>
        </p:nvSpPr>
        <p:spPr>
          <a:xfrm>
            <a:off x="8492344" y="2936067"/>
            <a:ext cx="4158951" cy="115563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achteruit inparkeren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de daartoe bestemde plaatsen)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02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fety 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Safety 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8A178C2-867B-43A6-9452-A78DDEA45D4C}"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6" name="Tekstvak 25">
            <a:extLst>
              <a:ext uri="{FF2B5EF4-FFF2-40B4-BE49-F238E27FC236}">
                <a16:creationId xmlns:a16="http://schemas.microsoft.com/office/drawing/2014/main" id="{6134B1CE-5FCF-40DE-1ED0-8EED5223E9DF}"/>
              </a:ext>
            </a:extLst>
          </p:cNvPr>
          <p:cNvSpPr txBox="1"/>
          <p:nvPr userDrawn="1"/>
        </p:nvSpPr>
        <p:spPr>
          <a:xfrm>
            <a:off x="448116"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Always wear your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badge visibly</a:t>
            </a:r>
          </a:p>
        </p:txBody>
      </p:sp>
      <p:sp>
        <p:nvSpPr>
          <p:cNvPr id="27" name="Tekstvak 26">
            <a:extLst>
              <a:ext uri="{FF2B5EF4-FFF2-40B4-BE49-F238E27FC236}">
                <a16:creationId xmlns:a16="http://schemas.microsoft.com/office/drawing/2014/main" id="{C8501D17-A73C-4C10-1CEE-782CA8261D59}"/>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Smoking allowed in the smoking shelter outside the building</a:t>
            </a:r>
          </a:p>
        </p:txBody>
      </p:sp>
      <p:sp>
        <p:nvSpPr>
          <p:cNvPr id="28" name="Tekstvak 27">
            <a:extLst>
              <a:ext uri="{FF2B5EF4-FFF2-40B4-BE49-F238E27FC236}">
                <a16:creationId xmlns:a16="http://schemas.microsoft.com/office/drawing/2014/main" id="{A7523EF3-E2C1-728C-5097-9C0E98FBB86C}"/>
              </a:ext>
            </a:extLst>
          </p:cNvPr>
          <p:cNvSpPr txBox="1"/>
          <p:nvPr userDrawn="1"/>
        </p:nvSpPr>
        <p:spPr>
          <a:xfrm>
            <a:off x="453305" y="4233863"/>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Photography and filming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is prohibited</a:t>
            </a:r>
          </a:p>
        </p:txBody>
      </p:sp>
      <p:sp>
        <p:nvSpPr>
          <p:cNvPr id="29" name="Tekstvak 28">
            <a:extLst>
              <a:ext uri="{FF2B5EF4-FFF2-40B4-BE49-F238E27FC236}">
                <a16:creationId xmlns:a16="http://schemas.microsoft.com/office/drawing/2014/main" id="{8BD26D32-1786-6777-68B5-164A17164FDA}"/>
              </a:ext>
            </a:extLst>
          </p:cNvPr>
          <p:cNvSpPr txBox="1"/>
          <p:nvPr userDrawn="1"/>
        </p:nvSpPr>
        <p:spPr>
          <a:xfrm>
            <a:off x="463984" y="5544440"/>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There is camera surveillance at the Petten research location (OLP)</a:t>
            </a:r>
          </a:p>
        </p:txBody>
      </p:sp>
      <p:sp>
        <p:nvSpPr>
          <p:cNvPr id="30" name="Tekstvak 29">
            <a:extLst>
              <a:ext uri="{FF2B5EF4-FFF2-40B4-BE49-F238E27FC236}">
                <a16:creationId xmlns:a16="http://schemas.microsoft.com/office/drawing/2014/main" id="{FE4C8E49-56FA-EA04-E548-08FE88AD6DE5}"/>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Where are the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emergency exits?</a:t>
            </a:r>
          </a:p>
        </p:txBody>
      </p:sp>
      <p:sp>
        <p:nvSpPr>
          <p:cNvPr id="31" name="Tekstvak 30">
            <a:extLst>
              <a:ext uri="{FF2B5EF4-FFF2-40B4-BE49-F238E27FC236}">
                <a16:creationId xmlns:a16="http://schemas.microsoft.com/office/drawing/2014/main" id="{A1963B7F-8A8A-4E7E-C3F2-00C678D6ED0D}"/>
              </a:ext>
            </a:extLst>
          </p:cNvPr>
          <p:cNvSpPr txBox="1"/>
          <p:nvPr userDrawn="1"/>
        </p:nvSpPr>
        <p:spPr>
          <a:xfrm>
            <a:off x="4209102" y="2936067"/>
            <a:ext cx="4158951"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What to do during an evacuation alarm (slow-whoop)? @Meeting point</a:t>
            </a:r>
          </a:p>
        </p:txBody>
      </p:sp>
      <p:sp>
        <p:nvSpPr>
          <p:cNvPr id="32" name="Tekstvak 31">
            <a:extLst>
              <a:ext uri="{FF2B5EF4-FFF2-40B4-BE49-F238E27FC236}">
                <a16:creationId xmlns:a16="http://schemas.microsoft.com/office/drawing/2014/main" id="{BE0B254E-E7F8-E3BA-7175-0157AB04DD28}"/>
              </a:ext>
            </a:extLst>
          </p:cNvPr>
          <p:cNvSpPr txBox="1"/>
          <p:nvPr userDrawn="1"/>
        </p:nvSpPr>
        <p:spPr>
          <a:xfrm>
            <a:off x="4175785" y="4233863"/>
            <a:ext cx="3715885" cy="82184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speed on the premises: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Main roads: 30 km/h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Side roads 15 km/h </a:t>
            </a:r>
          </a:p>
        </p:txBody>
      </p:sp>
      <p:sp>
        <p:nvSpPr>
          <p:cNvPr id="33" name="Tekstvak 32">
            <a:extLst>
              <a:ext uri="{FF2B5EF4-FFF2-40B4-BE49-F238E27FC236}">
                <a16:creationId xmlns:a16="http://schemas.microsoft.com/office/drawing/2014/main" id="{651B358A-B3FC-8CFD-2F0F-B4BF65B70586}"/>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Are there any scheduled evacuation/fire drills? </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vak 33">
            <a:extLst>
              <a:ext uri="{FF2B5EF4-FFF2-40B4-BE49-F238E27FC236}">
                <a16:creationId xmlns:a16="http://schemas.microsoft.com/office/drawing/2014/main" id="{A212B573-38D0-4A82-9429-B19EBBDD9AAE}"/>
              </a:ext>
            </a:extLst>
          </p:cNvPr>
          <p:cNvSpPr txBox="1"/>
          <p:nvPr userDrawn="1"/>
        </p:nvSpPr>
        <p:spPr>
          <a:xfrm>
            <a:off x="8484068" y="4184397"/>
            <a:ext cx="3581049"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Switch off mobile devece(s) when crossing the yellow line inside the nuclear facilities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5" name="Tekstvak 34">
            <a:extLst>
              <a:ext uri="{FF2B5EF4-FFF2-40B4-BE49-F238E27FC236}">
                <a16:creationId xmlns:a16="http://schemas.microsoft.com/office/drawing/2014/main" id="{3CC3CFD3-75CF-BFA0-ECDB-4969EF1DB74A}"/>
              </a:ext>
            </a:extLst>
          </p:cNvPr>
          <p:cNvSpPr txBox="1"/>
          <p:nvPr userDrawn="1"/>
        </p:nvSpPr>
        <p:spPr>
          <a:xfrm>
            <a:off x="8492344" y="2936068"/>
            <a:ext cx="259526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Reverse parking required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in the parking lot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6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e + Missi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AB337477-3C4E-4971-9A6E-6FBEFB6A7723}"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4A89551A-5A1C-7C07-04F7-40A2E1826FE5}"/>
              </a:ext>
            </a:extLst>
          </p:cNvPr>
          <p:cNvSpPr txBox="1"/>
          <p:nvPr userDrawn="1"/>
        </p:nvSpPr>
        <p:spPr>
          <a:xfrm>
            <a:off x="433925" y="535243"/>
            <a:ext cx="8316375"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VISIE</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Nucleaire technologie voorziet in oplossingen</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voor gezondheid en energie.</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Wij ontwikkelen en leveren nucleaire medische producten en dragen bij aan energieoplossingen.</a:t>
            </a:r>
          </a:p>
        </p:txBody>
      </p:sp>
    </p:spTree>
    <p:extLst>
      <p:ext uri="{BB962C8B-B14F-4D97-AF65-F5344CB8AC3E}">
        <p14:creationId xmlns:p14="http://schemas.microsoft.com/office/powerpoint/2010/main" val="20113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197824" cy="2306637"/>
          </a:xfrm>
          <a:prstGeom prst="rect">
            <a:avLst/>
          </a:prstGeom>
        </p:spPr>
        <p:txBody>
          <a:bodyPr anchor="b">
            <a:normAutofit/>
          </a:bodyPr>
          <a:lstStyle>
            <a:lvl1pPr algn="l">
              <a:defRPr sz="4000">
                <a:solidFill>
                  <a:schemeClr val="bg1"/>
                </a:solidFill>
              </a:defRPr>
            </a:lvl1pPr>
          </a:lstStyle>
          <a:p>
            <a:r>
              <a:rPr lang="nl-NL" dirty="0"/>
              <a:t>Eind slide? </a:t>
            </a:r>
          </a:p>
        </p:txBody>
      </p:sp>
    </p:spTree>
    <p:extLst>
      <p:ext uri="{BB962C8B-B14F-4D97-AF65-F5344CB8AC3E}">
        <p14:creationId xmlns:p14="http://schemas.microsoft.com/office/powerpoint/2010/main" val="335721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waard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5630320-0614-4651-889A-5C95F1D8601D}"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F7D36441-D54A-D5ED-80CF-F6CB1D1D353B}"/>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KERNWAARDEN</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VEILIG</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dragen zorg voor gezondheid, welzijn en omgeving. Veiligheid is een gewoonte in ons dagelijks werk.</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BETROUWBAAR</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zijn (nucleaire) professionals, trots op onze unieke expertise en operationele excellentie.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ONDERNEMEND</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creëren een inspirerende omgeving voor mensen met passie. We werken samen met onze klanten en partners.</a:t>
            </a:r>
          </a:p>
        </p:txBody>
      </p:sp>
    </p:spTree>
    <p:extLst>
      <p:ext uri="{BB962C8B-B14F-4D97-AF65-F5344CB8AC3E}">
        <p14:creationId xmlns:p14="http://schemas.microsoft.com/office/powerpoint/2010/main" val="3849528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D3D884BA-DB9F-488A-B94C-D4FD1AE72057}"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B6C49557-4022-DEA9-8469-57F6B55E5D9C}"/>
              </a:ext>
            </a:extLst>
          </p:cNvPr>
          <p:cNvSpPr txBox="1"/>
          <p:nvPr userDrawn="1"/>
        </p:nvSpPr>
        <p:spPr>
          <a:xfrm>
            <a:off x="401268" y="535243"/>
            <a:ext cx="8252874"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technology</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develop</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medicine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products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contributeto</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spTree>
    <p:extLst>
      <p:ext uri="{BB962C8B-B14F-4D97-AF65-F5344CB8AC3E}">
        <p14:creationId xmlns:p14="http://schemas.microsoft.com/office/powerpoint/2010/main" val="234824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E916ED1-2CE4-41D2-B277-12DA2E927A30}"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8AADC20B-920F-22C2-81CF-E0A99F173290}"/>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VALUES</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about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wellbeing</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environment. Safety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security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ahabit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in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daily</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RELIABLE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professionals,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proud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unique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expertise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operational</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excellence.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ENTREPRENEURIAL</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create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playground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passionate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people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connected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with</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customers</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partners.</a:t>
            </a:r>
          </a:p>
        </p:txBody>
      </p:sp>
    </p:spTree>
    <p:extLst>
      <p:ext uri="{BB962C8B-B14F-4D97-AF65-F5344CB8AC3E}">
        <p14:creationId xmlns:p14="http://schemas.microsoft.com/office/powerpoint/2010/main" val="311161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ucces Factor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3D7C522-7346-4A1A-8ED8-84625BB7B99E}"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7" name="Tekstvak 6">
            <a:extLst>
              <a:ext uri="{FF2B5EF4-FFF2-40B4-BE49-F238E27FC236}">
                <a16:creationId xmlns:a16="http://schemas.microsoft.com/office/drawing/2014/main" id="{890B392B-4AFE-EC31-50C1-8AF80BE4D509}"/>
              </a:ext>
            </a:extLst>
          </p:cNvPr>
          <p:cNvSpPr txBox="1"/>
          <p:nvPr userDrawn="1"/>
        </p:nvSpPr>
        <p:spPr>
          <a:xfrm>
            <a:off x="433925" y="535243"/>
            <a:ext cx="10654762" cy="4793620"/>
          </a:xfrm>
          <a:prstGeom prst="rect">
            <a:avLst/>
          </a:prstGeom>
          <a:noFill/>
        </p:spPr>
        <p:txBody>
          <a:bodyPr wrap="square" rtlCol="0">
            <a:spAutoFit/>
          </a:bodyPr>
          <a:lstStyle/>
          <a:p>
            <a:pPr>
              <a:lnSpc>
                <a:spcPts val="3620"/>
              </a:lnSpc>
            </a:pPr>
            <a:r>
              <a:rPr lang="nl-NL" sz="2600" b="1" dirty="0">
                <a:solidFill>
                  <a:srgbClr val="FFFFFF"/>
                </a:solidFill>
                <a:ea typeface="Open Sans" panose="020B0606030504020204" pitchFamily="34" charset="0"/>
                <a:cs typeface="Open Sans" panose="020B0606030504020204" pitchFamily="34" charset="0"/>
              </a:rPr>
              <a:t>KEY SUCCES FACTORS</a:t>
            </a:r>
          </a:p>
          <a:p>
            <a:pPr>
              <a:lnSpc>
                <a:spcPts val="3620"/>
              </a:lnSpc>
            </a:pPr>
            <a:endParaRPr lang="nl-NL" sz="2600" dirty="0">
              <a:solidFill>
                <a:srgbClr val="FFFFFF"/>
              </a:solidFill>
              <a:ea typeface="Open Sans" panose="020B0606030504020204" pitchFamily="34" charset="0"/>
              <a:cs typeface="Open Sans"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maintain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 strong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safety</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culture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one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team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owns</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whole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programme</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stick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to</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agreed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scope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will</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not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start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construction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commissioning</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before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are ready</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can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demonstrate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quality</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have strong stakeholder management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clear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governance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extLst>
      <p:ext uri="{BB962C8B-B14F-4D97-AF65-F5344CB8AC3E}">
        <p14:creationId xmlns:p14="http://schemas.microsoft.com/office/powerpoint/2010/main" val="37056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113F490-B7AE-4DFE-A265-FC8D6FA52460}"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26748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6727A0E2-F7E1-41DD-95E8-8FAD2046266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81241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A515DA2F-E64F-474D-B56A-178D08487B89}" type="datetime1">
              <a:rPr lang="nl-NL" smtClean="0"/>
              <a:t>4-1-2025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3977612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0A829A92-BAF9-4348-8D65-A4DB3C6F8CC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8386215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2AECC481-FEAA-4D2C-8504-626DBD506CCF}"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256966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F3BB31BA-661A-46DF-AAFA-21176B967B1B}"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160846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47E3F217-DFFB-471A-8B4D-8BD854D4DA04}"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8502489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90E1AAB-62DE-81EA-58F5-19235B74621B}"/>
              </a:ext>
            </a:extLst>
          </p:cNvPr>
          <p:cNvSpPr/>
          <p:nvPr userDrawn="1"/>
        </p:nvSpPr>
        <p:spPr>
          <a:xfrm>
            <a:off x="13585" y="-6627"/>
            <a:ext cx="8140700"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F40B3D6F-A0BD-55BA-6681-2456C784BA1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611577" y="-1303552"/>
            <a:ext cx="9601200" cy="10143385"/>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DC45CC2E-EE51-82A3-CAAE-82D0D953E6E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8647" y="3854173"/>
            <a:ext cx="2113613" cy="266700"/>
          </a:xfrm>
          <a:prstGeom prst="rect">
            <a:avLst/>
          </a:prstGeom>
        </p:spPr>
      </p:pic>
      <p:sp>
        <p:nvSpPr>
          <p:cNvPr id="13" name="Rechthoek 12">
            <a:extLst>
              <a:ext uri="{FF2B5EF4-FFF2-40B4-BE49-F238E27FC236}">
                <a16:creationId xmlns:a16="http://schemas.microsoft.com/office/drawing/2014/main" id="{9C52D0B4-CB1A-A892-EB68-F4520F42FCC8}"/>
              </a:ext>
            </a:extLst>
          </p:cNvPr>
          <p:cNvSpPr/>
          <p:nvPr userDrawn="1"/>
        </p:nvSpPr>
        <p:spPr>
          <a:xfrm>
            <a:off x="8142523" y="-6627"/>
            <a:ext cx="4039538"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id="{464D5486-1012-F06F-8010-FED9507A831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183998" y="2546073"/>
            <a:ext cx="2113613" cy="1828799"/>
          </a:xfrm>
          <a:prstGeom prst="rect">
            <a:avLst/>
          </a:prstGeom>
        </p:spPr>
      </p:pic>
    </p:spTree>
    <p:extLst>
      <p:ext uri="{BB962C8B-B14F-4D97-AF65-F5344CB8AC3E}">
        <p14:creationId xmlns:p14="http://schemas.microsoft.com/office/powerpoint/2010/main" val="37862272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A22AE02C-D1A5-45D2-8035-3D950FCE26DF}"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8852768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2" r:id="rId3"/>
    <p:sldLayoutId id="2147483669" r:id="rId4"/>
    <p:sldLayoutId id="2147483670" r:id="rId5"/>
    <p:sldLayoutId id="2147483674" r:id="rId6"/>
    <p:sldLayoutId id="2147483673" r:id="rId7"/>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46D2CDAA-557F-46FE-9381-2B494D231DB4}"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041163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1E702CA5-48F7-409B-92AD-83D25A29167A}"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733407002"/>
      </p:ext>
    </p:extLst>
  </p:cSld>
  <p:clrMap bg1="lt1" tx1="dk1" bg2="lt2" tx2="dk2" accent1="accent1" accent2="accent2" accent3="accent3" accent4="accent4" accent5="accent5" accent6="accent6" hlink="hlink" folHlink="folHlink"/>
  <p:sldLayoutIdLst>
    <p:sldLayoutId id="2147483702" r:id="rId1"/>
    <p:sldLayoutId id="2147483709" r:id="rId2"/>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1A43D2-7D35-53CB-1E99-8A718C33AF74}"/>
              </a:ext>
            </a:extLst>
          </p:cNvPr>
          <p:cNvSpPr/>
          <p:nvPr userDrawn="1"/>
        </p:nvSpPr>
        <p:spPr>
          <a:xfrm>
            <a:off x="0" y="0"/>
            <a:ext cx="12192000" cy="6858000"/>
          </a:xfrm>
          <a:prstGeom prst="rect">
            <a:avLst/>
          </a:prstGeom>
          <a:solidFill>
            <a:srgbClr val="F2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chemeClr val="bg1"/>
                </a:solidFill>
              </a:defRPr>
            </a:lvl1pPr>
          </a:lstStyle>
          <a:p>
            <a:fld id="{EB74BF63-2166-4B27-9ECE-227DCBB3B203}"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solidFill>
                  <a:schemeClr val="bg1"/>
                </a:solidFill>
              </a:rPr>
              <a:pPr/>
              <a:t>‹nr.›</a:t>
            </a:fld>
            <a:endParaRPr lang="nl-NL" dirty="0">
              <a:solidFill>
                <a:schemeClr val="bg1"/>
              </a:solidFill>
            </a:endParaRPr>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chemeClr val="bg1"/>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Afbeelding 2">
            <a:extLst>
              <a:ext uri="{FF2B5EF4-FFF2-40B4-BE49-F238E27FC236}">
                <a16:creationId xmlns:a16="http://schemas.microsoft.com/office/drawing/2014/main" id="{E36ACBFB-90C2-958E-3EBC-DB0D1F52480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86105" y="198852"/>
            <a:ext cx="713808" cy="617621"/>
          </a:xfrm>
          <a:prstGeom prst="rect">
            <a:avLst/>
          </a:prstGeom>
        </p:spPr>
      </p:pic>
    </p:spTree>
    <p:extLst>
      <p:ext uri="{BB962C8B-B14F-4D97-AF65-F5344CB8AC3E}">
        <p14:creationId xmlns:p14="http://schemas.microsoft.com/office/powerpoint/2010/main" val="382216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459" userDrawn="1">
          <p15:clr>
            <a:srgbClr val="A4A3A4"/>
          </p15:clr>
        </p15:guide>
        <p15:guide id="9" orient="horz" pos="377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620184" y="1175362"/>
            <a:ext cx="7370211" cy="1655762"/>
          </a:xfrm>
        </p:spPr>
        <p:txBody>
          <a:bodyPr>
            <a:normAutofit fontScale="92500" lnSpcReduction="10000"/>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5867" dirty="0">
                <a:solidFill>
                  <a:schemeClr val="bg1"/>
                </a:solidFill>
              </a:rPr>
              <a:t>Verdiepende les Kernenergie</a:t>
            </a:r>
          </a:p>
        </p:txBody>
      </p:sp>
      <p:sp>
        <p:nvSpPr>
          <p:cNvPr id="4" name="Text Placeholder 1"/>
          <p:cNvSpPr>
            <a:spLocks noGrp="1"/>
          </p:cNvSpPr>
          <p:nvPr>
            <p:ph type="body" sz="quarter" idx="4294967295"/>
          </p:nvPr>
        </p:nvSpPr>
        <p:spPr>
          <a:xfrm>
            <a:off x="738554" y="4540250"/>
            <a:ext cx="6471138" cy="393700"/>
          </a:xfrm>
          <a:prstGeom prst="rect">
            <a:avLst/>
          </a:prstGeo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550306" rtl="0" eaLnBrk="1" fontAlgn="auto" latinLnBrk="0" hangingPunct="1">
              <a:lnSpc>
                <a:spcPct val="90000"/>
              </a:lnSpc>
              <a:spcBef>
                <a:spcPts val="0"/>
              </a:spcBef>
              <a:spcAft>
                <a:spcPts val="0"/>
              </a:spcAft>
              <a:buClrTx/>
              <a:buSzTx/>
              <a:buFontTx/>
              <a:buNone/>
              <a:tabLst/>
              <a:defRPr/>
            </a:pPr>
            <a:r>
              <a:rPr kumimoji="0" lang="nl-NL" sz="2844"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 Pallas</a:t>
            </a:r>
          </a:p>
        </p:txBody>
      </p:sp>
      <p:sp>
        <p:nvSpPr>
          <p:cNvPr id="3" name="Rechthoek 2"/>
          <p:cNvSpPr/>
          <p:nvPr/>
        </p:nvSpPr>
        <p:spPr>
          <a:xfrm>
            <a:off x="844062" y="5548823"/>
            <a:ext cx="7493487" cy="584968"/>
          </a:xfrm>
          <a:prstGeom prst="rect">
            <a:avLst/>
          </a:prstGeom>
        </p:spPr>
        <p:txBody>
          <a:bodyPr wrap="square">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1067" b="0" dirty="0">
                <a:solidFill>
                  <a:schemeClr val="bg1"/>
                </a:solidFill>
              </a:rPr>
              <a:t>© NRG Academy 2025 Alle rechten zijn voorbehouden.</a:t>
            </a:r>
          </a:p>
          <a:p>
            <a:pPr algn="l"/>
            <a:r>
              <a:rPr lang="nl-NL" sz="1067" b="0" dirty="0">
                <a:solidFill>
                  <a:schemeClr val="bg1"/>
                </a:solidFill>
              </a:rPr>
              <a:t>Niets uit deze uitgave mag worden verveelvoudigd, gekopieerd, gepubliceerd, aangepast of gebruikt in welke vorm dan ook, online en offline, zonder voorafgaande schriftelijke toestemming van NRG Pallas Academy.</a:t>
            </a:r>
            <a:endParaRPr lang="nl-NL" sz="1067" dirty="0">
              <a:solidFill>
                <a:schemeClr val="bg1"/>
              </a:solidFill>
            </a:endParaRPr>
          </a:p>
        </p:txBody>
      </p:sp>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17F170C-6ABA-877A-885F-EBEE05E3A6FB}"/>
              </a:ext>
            </a:extLst>
          </p:cNvPr>
          <p:cNvSpPr>
            <a:spLocks noGrp="1"/>
          </p:cNvSpPr>
          <p:nvPr>
            <p:ph type="title"/>
          </p:nvPr>
        </p:nvSpPr>
        <p:spPr>
          <a:xfrm>
            <a:off x="398360" y="902983"/>
            <a:ext cx="8861326" cy="1140421"/>
          </a:xfrm>
        </p:spPr>
        <p:txBody>
          <a:bodyPr>
            <a:normAutofit/>
          </a:bodyPr>
          <a:lstStyle/>
          <a:p>
            <a:r>
              <a:rPr lang="nl-NL" sz="2900" dirty="0">
                <a:solidFill>
                  <a:schemeClr val="accent2"/>
                </a:solidFill>
              </a:rPr>
              <a:t>Subkritisch</a:t>
            </a:r>
            <a:br>
              <a:rPr lang="nl-NL" sz="2900" dirty="0"/>
            </a:br>
            <a:endParaRPr lang="nl-NL" sz="2900" dirty="0"/>
          </a:p>
        </p:txBody>
      </p:sp>
      <p:sp>
        <p:nvSpPr>
          <p:cNvPr id="4" name="Tijdelijke aanduiding voor tekst 3">
            <a:extLst>
              <a:ext uri="{FF2B5EF4-FFF2-40B4-BE49-F238E27FC236}">
                <a16:creationId xmlns:a16="http://schemas.microsoft.com/office/drawing/2014/main" id="{6843E736-D9B1-4FE3-C510-B247597E8F3F}"/>
              </a:ext>
            </a:extLst>
          </p:cNvPr>
          <p:cNvSpPr>
            <a:spLocks noGrp="1"/>
          </p:cNvSpPr>
          <p:nvPr>
            <p:ph type="body" sz="quarter" idx="4294967295"/>
          </p:nvPr>
        </p:nvSpPr>
        <p:spPr>
          <a:xfrm>
            <a:off x="398360" y="2997394"/>
            <a:ext cx="10183813"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667" dirty="0"/>
              <a:t>Als elke kernsplijting m</a:t>
            </a:r>
            <a:r>
              <a:rPr lang="nl-NL" sz="2667" b="1" dirty="0"/>
              <a:t>inder dan één </a:t>
            </a:r>
            <a:r>
              <a:rPr lang="nl-NL" sz="2667" dirty="0"/>
              <a:t>nieuwe splijting veroorzaakt </a:t>
            </a:r>
          </a:p>
          <a:p>
            <a:endParaRPr lang="nl-NL" sz="2667" dirty="0"/>
          </a:p>
          <a:p>
            <a:pPr algn="l"/>
            <a:r>
              <a:rPr lang="nl-NL" sz="2667" dirty="0"/>
              <a:t>De kettingreactie dooft uit</a:t>
            </a:r>
            <a:endParaRPr lang="nl-NL" sz="2667" b="1" dirty="0"/>
          </a:p>
          <a:p>
            <a:endParaRPr lang="nl-NL" dirty="0"/>
          </a:p>
        </p:txBody>
      </p:sp>
    </p:spTree>
    <p:extLst>
      <p:ext uri="{BB962C8B-B14F-4D97-AF65-F5344CB8AC3E}">
        <p14:creationId xmlns:p14="http://schemas.microsoft.com/office/powerpoint/2010/main" val="302354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9B2F29-7B63-873A-B511-6FD09BF8D75A}"/>
              </a:ext>
            </a:extLst>
          </p:cNvPr>
          <p:cNvSpPr>
            <a:spLocks noGrp="1"/>
          </p:cNvSpPr>
          <p:nvPr>
            <p:ph type="title"/>
          </p:nvPr>
        </p:nvSpPr>
        <p:spPr>
          <a:xfrm>
            <a:off x="398360" y="735032"/>
            <a:ext cx="8628062" cy="1600200"/>
          </a:xfrm>
        </p:spPr>
        <p:txBody>
          <a:bodyPr>
            <a:normAutofit/>
          </a:bodyPr>
          <a:lstStyle/>
          <a:p>
            <a:r>
              <a:rPr lang="nl-NL" sz="4000" b="1" dirty="0">
                <a:solidFill>
                  <a:schemeClr val="accent2"/>
                </a:solidFill>
              </a:rPr>
              <a:t>Kritisch</a:t>
            </a:r>
            <a:br>
              <a:rPr lang="nl-NL" sz="4000" b="1" dirty="0">
                <a:solidFill>
                  <a:schemeClr val="accent2"/>
                </a:solidFill>
              </a:rPr>
            </a:br>
            <a:endParaRPr lang="nl-NL" sz="4000" b="1" dirty="0">
              <a:solidFill>
                <a:schemeClr val="accent2"/>
              </a:solidFill>
            </a:endParaRPr>
          </a:p>
        </p:txBody>
      </p:sp>
      <p:sp>
        <p:nvSpPr>
          <p:cNvPr id="4" name="Tijdelijke aanduiding voor tekst 3">
            <a:extLst>
              <a:ext uri="{FF2B5EF4-FFF2-40B4-BE49-F238E27FC236}">
                <a16:creationId xmlns:a16="http://schemas.microsoft.com/office/drawing/2014/main" id="{1567722C-2285-C192-C0AA-D5E692888248}"/>
              </a:ext>
            </a:extLst>
          </p:cNvPr>
          <p:cNvSpPr>
            <a:spLocks noGrp="1"/>
          </p:cNvSpPr>
          <p:nvPr>
            <p:ph type="body" sz="quarter" idx="4294967295"/>
          </p:nvPr>
        </p:nvSpPr>
        <p:spPr>
          <a:xfrm>
            <a:off x="398360" y="2614840"/>
            <a:ext cx="10183813"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667" dirty="0"/>
              <a:t>Als elke kernsplijting p</a:t>
            </a:r>
            <a:r>
              <a:rPr lang="nl-NL" sz="2667" b="1" dirty="0"/>
              <a:t>recies één </a:t>
            </a:r>
            <a:r>
              <a:rPr lang="nl-NL" sz="2667" dirty="0"/>
              <a:t>andere splijting veroorzaakt is er sprake van een stabiele kettingreactie</a:t>
            </a:r>
          </a:p>
          <a:p>
            <a:endParaRPr lang="nl-NL" dirty="0"/>
          </a:p>
          <a:p>
            <a:endParaRPr lang="nl-NL" sz="2667" dirty="0"/>
          </a:p>
          <a:p>
            <a:r>
              <a:rPr lang="nl-NL" sz="2667" dirty="0"/>
              <a:t>Normale operatie </a:t>
            </a:r>
            <a:r>
              <a:rPr lang="nl-NL" sz="2800" dirty="0">
                <a:sym typeface="Wingdings" panose="05000000000000000000" pitchFamily="2" charset="2"/>
              </a:rPr>
              <a:t> Kritisch</a:t>
            </a:r>
          </a:p>
          <a:p>
            <a:endParaRPr lang="nl-NL" sz="2800" dirty="0"/>
          </a:p>
          <a:p>
            <a:r>
              <a:rPr lang="nl-NL" sz="2667" dirty="0">
                <a:solidFill>
                  <a:schemeClr val="accent2"/>
                </a:solidFill>
                <a:sym typeface="Wingdings" panose="05000000000000000000" pitchFamily="2" charset="2"/>
              </a:rPr>
              <a:t>Regelstaven</a:t>
            </a:r>
            <a:r>
              <a:rPr lang="nl-NL" sz="2667" dirty="0">
                <a:sym typeface="Wingdings" panose="05000000000000000000" pitchFamily="2" charset="2"/>
              </a:rPr>
              <a:t> die neutronen afvangen</a:t>
            </a:r>
            <a:endParaRPr lang="nl-NL" sz="2667" dirty="0"/>
          </a:p>
          <a:p>
            <a:endParaRPr lang="nl-NL" dirty="0"/>
          </a:p>
        </p:txBody>
      </p:sp>
    </p:spTree>
    <p:extLst>
      <p:ext uri="{BB962C8B-B14F-4D97-AF65-F5344CB8AC3E}">
        <p14:creationId xmlns:p14="http://schemas.microsoft.com/office/powerpoint/2010/main" val="314344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C935312-F897-0D68-780C-C6D6B337A3CE}"/>
              </a:ext>
            </a:extLst>
          </p:cNvPr>
          <p:cNvSpPr>
            <a:spLocks noGrp="1"/>
          </p:cNvSpPr>
          <p:nvPr>
            <p:ph type="title"/>
          </p:nvPr>
        </p:nvSpPr>
        <p:spPr>
          <a:xfrm>
            <a:off x="543951" y="1220224"/>
            <a:ext cx="8628062" cy="1600200"/>
          </a:xfrm>
        </p:spPr>
        <p:txBody>
          <a:bodyPr/>
          <a:lstStyle/>
          <a:p>
            <a:r>
              <a:rPr lang="nl-NL" dirty="0">
                <a:solidFill>
                  <a:schemeClr val="accent2"/>
                </a:solidFill>
              </a:rPr>
              <a:t>Opgaven maken</a:t>
            </a:r>
            <a:br>
              <a:rPr lang="en-NL" dirty="0">
                <a:solidFill>
                  <a:schemeClr val="accent2"/>
                </a:solidFill>
              </a:rPr>
            </a:br>
            <a:endParaRPr lang="nl-NL" dirty="0">
              <a:solidFill>
                <a:schemeClr val="accent2"/>
              </a:solidFill>
            </a:endParaRPr>
          </a:p>
        </p:txBody>
      </p:sp>
      <p:sp>
        <p:nvSpPr>
          <p:cNvPr id="5" name="Text Placeholder 4"/>
          <p:cNvSpPr>
            <a:spLocks noGrp="1"/>
          </p:cNvSpPr>
          <p:nvPr>
            <p:ph type="body" sz="quarter" idx="4294967295"/>
          </p:nvPr>
        </p:nvSpPr>
        <p:spPr>
          <a:xfrm>
            <a:off x="447869" y="2596178"/>
            <a:ext cx="8276253"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2400" dirty="0"/>
          </a:p>
          <a:p>
            <a:endParaRPr lang="nl-NL" sz="2400" dirty="0"/>
          </a:p>
          <a:p>
            <a:r>
              <a:rPr lang="nl-NL" sz="2000" dirty="0"/>
              <a:t>Maak nu de bijbehorende opgaven uit hoofdstuk 3 (bladzijde 12)</a:t>
            </a:r>
          </a:p>
        </p:txBody>
      </p:sp>
      <p:sp>
        <p:nvSpPr>
          <p:cNvPr id="8" name="Oval 7"/>
          <p:cNvSpPr/>
          <p:nvPr/>
        </p:nvSpPr>
        <p:spPr>
          <a:xfrm>
            <a:off x="178191" y="6197065"/>
            <a:ext cx="36576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15F68-1B4D-BAE3-B7DF-E9917F85799E}"/>
              </a:ext>
            </a:extLst>
          </p:cNvPr>
          <p:cNvSpPr>
            <a:spLocks noGrp="1"/>
          </p:cNvSpPr>
          <p:nvPr>
            <p:ph type="ctrTitle"/>
          </p:nvPr>
        </p:nvSpPr>
        <p:spPr/>
        <p:txBody>
          <a:bodyPr/>
          <a:lstStyle/>
          <a:p>
            <a:r>
              <a:rPr lang="nl-NL" dirty="0"/>
              <a:t>Dank voor uw aandacht. </a:t>
            </a:r>
            <a:br>
              <a:rPr lang="nl-NL" dirty="0"/>
            </a:br>
            <a:br>
              <a:rPr lang="nl-NL" dirty="0"/>
            </a:br>
            <a:r>
              <a:rPr lang="nl-NL" dirty="0"/>
              <a:t>Vragen? </a:t>
            </a:r>
          </a:p>
        </p:txBody>
      </p:sp>
    </p:spTree>
    <p:extLst>
      <p:ext uri="{BB962C8B-B14F-4D97-AF65-F5344CB8AC3E}">
        <p14:creationId xmlns:p14="http://schemas.microsoft.com/office/powerpoint/2010/main" val="13984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C5D27CD-716E-D18F-C308-9BF2BE96B850}"/>
              </a:ext>
            </a:extLst>
          </p:cNvPr>
          <p:cNvSpPr>
            <a:spLocks noGrp="1"/>
          </p:cNvSpPr>
          <p:nvPr>
            <p:ph type="title"/>
          </p:nvPr>
        </p:nvSpPr>
        <p:spPr>
          <a:xfrm>
            <a:off x="760730" y="842034"/>
            <a:ext cx="8628062" cy="1600200"/>
          </a:xfrm>
        </p:spPr>
        <p:txBody>
          <a:bodyPr>
            <a:normAutofit/>
          </a:bodyPr>
          <a:lstStyle/>
          <a:p>
            <a:r>
              <a:rPr lang="nl-NL" sz="4400" b="1" dirty="0"/>
              <a:t>Leerdoelen</a:t>
            </a:r>
            <a:br>
              <a:rPr lang="nl-NL" sz="4400" b="1" dirty="0"/>
            </a:br>
            <a:endParaRPr lang="nl-NL" sz="4400" b="1"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4294967295"/>
              </p:nvPr>
            </p:nvSpPr>
            <p:spPr>
              <a:xfrm>
                <a:off x="760729" y="2121310"/>
                <a:ext cx="11087141" cy="3225131"/>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133" b="0" dirty="0"/>
                  <a:t>Aan het einde van de les kan je…</a:t>
                </a:r>
              </a:p>
              <a:p>
                <a:pPr marL="457189" indent="-457189" algn="l">
                  <a:buFont typeface="Arial" panose="020B0604020202020204" pitchFamily="34" charset="0"/>
                  <a:buChar char="•"/>
                </a:pPr>
                <a:endParaRPr lang="nl-NL" sz="1867" b="0" dirty="0"/>
              </a:p>
              <a:p>
                <a:pPr marL="457189" indent="-457189" algn="l">
                  <a:buFont typeface="Arial" panose="020B0604020202020204" pitchFamily="34" charset="0"/>
                  <a:buChar char="•"/>
                </a:pPr>
                <a:r>
                  <a:rPr lang="nl-NL" sz="1867" b="0" dirty="0"/>
                  <a:t>Herkennen dat er een verschil in massa is tussen losse deeltjes en een volledige kern</a:t>
                </a:r>
              </a:p>
              <a:p>
                <a:pPr marL="457189" indent="-457189" algn="l" defTabSz="223838">
                  <a:buFont typeface="Arial" panose="020B0604020202020204" pitchFamily="34" charset="0"/>
                  <a:buChar char="•"/>
                </a:pPr>
                <a:r>
                  <a:rPr lang="nl-NL" sz="1867" b="0" dirty="0"/>
                  <a:t>De wet van behoud van energie uitleggen</a:t>
                </a:r>
              </a:p>
              <a:p>
                <a:pPr marL="457189" indent="-457189" algn="l">
                  <a:buFont typeface="Arial" panose="020B0604020202020204" pitchFamily="34" charset="0"/>
                  <a:buChar char="•"/>
                </a:pPr>
                <a:r>
                  <a:rPr lang="nl-NL" sz="1867" b="0" dirty="0"/>
                  <a:t>Het massadefect berekenen (m.b.v. gegevens uit BINAS)</a:t>
                </a:r>
              </a:p>
              <a:p>
                <a:pPr marL="457189" indent="-457189" algn="l">
                  <a:buFont typeface="Arial" panose="020B0604020202020204" pitchFamily="34" charset="0"/>
                  <a:buChar char="•"/>
                </a:pPr>
                <a:r>
                  <a:rPr lang="nl-NL" sz="1867" b="0" dirty="0"/>
                  <a:t>Het energiedefect berekenen met de formule</a:t>
                </a:r>
                <a:r>
                  <a:rPr lang="nl-NL" sz="1867" dirty="0"/>
                  <a:t>: </a:t>
                </a:r>
                <a:r>
                  <a:rPr lang="nl-NL" sz="1867" dirty="0">
                    <a:latin typeface="Calibri" panose="020F0502020204030204" pitchFamily="34" charset="0"/>
                    <a:ea typeface="Calibri" panose="020F0502020204030204" pitchFamily="34" charset="0"/>
                    <a:cs typeface="Mangal" panose="02040503050203030202" pitchFamily="18" charset="0"/>
                  </a:rPr>
                  <a:t> </a:t>
                </a:r>
                <a14:m>
                  <m:oMath xmlns:m="http://schemas.openxmlformats.org/officeDocument/2006/math">
                    <m:r>
                      <a:rPr lang="el-GR"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𝜟</m:t>
                    </m:r>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𝑬</m:t>
                    </m:r>
                    <m:r>
                      <a:rPr lang="nl-NL" sz="1867" b="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m:t>
                    </m:r>
                    <m:r>
                      <a:rPr lang="el-GR"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𝜟</m:t>
                    </m:r>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𝒎</m:t>
                    </m:r>
                    <m:r>
                      <a:rPr lang="nl-NL" sz="1867" b="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m:t>
                    </m:r>
                    <m:sSup>
                      <m:sSupPr>
                        <m:ctrlPr>
                          <a:rPr lang="nl-NL" sz="1867" i="1">
                            <a:solidFill>
                              <a:schemeClr val="accent2"/>
                            </a:solidFill>
                            <a:latin typeface="Cambria Math" panose="02040503050406030204" pitchFamily="18" charset="0"/>
                          </a:rPr>
                        </m:ctrlPr>
                      </m:sSupPr>
                      <m:e>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𝒄</m:t>
                        </m:r>
                      </m:e>
                      <m:sup>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𝟐</m:t>
                        </m:r>
                      </m:sup>
                    </m:sSup>
                  </m:oMath>
                </a14:m>
                <a:endParaRPr lang="nl-NL" sz="1867" dirty="0"/>
              </a:p>
              <a:p>
                <a:pPr marL="457189" indent="-457189" algn="l">
                  <a:buFont typeface="Arial" panose="020B0604020202020204" pitchFamily="34" charset="0"/>
                  <a:buChar char="•"/>
                </a:pPr>
                <a:r>
                  <a:rPr lang="nl-NL" sz="1867" b="0" dirty="0"/>
                  <a:t>De eenheden u, MeV en Joule omrekenen</a:t>
                </a:r>
              </a:p>
              <a:p>
                <a:pPr marL="457189" indent="-457189" algn="l">
                  <a:buFont typeface="Arial" panose="020B0604020202020204" pitchFamily="34" charset="0"/>
                  <a:buChar char="•"/>
                </a:pPr>
                <a:r>
                  <a:rPr lang="nl-NL" sz="1867" b="0" dirty="0"/>
                  <a:t>Begrippen ‘subkritisch’, ‘kritisch’ en ‘superkritisch’ uitleggen</a:t>
                </a:r>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4294967295"/>
              </p:nvPr>
            </p:nvSpPr>
            <p:spPr>
              <a:xfrm>
                <a:off x="760729" y="2121310"/>
                <a:ext cx="11087141" cy="3225131"/>
              </a:xfrm>
              <a:blipFill>
                <a:blip r:embed="rId3"/>
                <a:stretch>
                  <a:fillRect l="-660" t="-1134"/>
                </a:stretch>
              </a:blipFill>
            </p:spPr>
            <p:txBody>
              <a:bodyPr/>
              <a:lstStyle/>
              <a:p>
                <a:r>
                  <a:rPr lang="nl-NL">
                    <a:noFill/>
                  </a:rPr>
                  <a:t> </a:t>
                </a:r>
              </a:p>
            </p:txBody>
          </p:sp>
        </mc:Fallback>
      </mc:AlternateContent>
      <p:sp>
        <p:nvSpPr>
          <p:cNvPr id="7" name="Tijdelijke aanduiding voor datum 6">
            <a:extLst>
              <a:ext uri="{FF2B5EF4-FFF2-40B4-BE49-F238E27FC236}">
                <a16:creationId xmlns:a16="http://schemas.microsoft.com/office/drawing/2014/main" id="{4E3D5D36-6B58-189E-9F73-36031314AA62}"/>
              </a:ext>
            </a:extLst>
          </p:cNvPr>
          <p:cNvSpPr>
            <a:spLocks noGrp="1"/>
          </p:cNvSpPr>
          <p:nvPr>
            <p:ph type="dt" sz="half" idx="10"/>
          </p:nvPr>
        </p:nvSpPr>
        <p:spPr/>
        <p:txBody>
          <a:bodyPr/>
          <a:lstStyle/>
          <a:p>
            <a:fld id="{89FDEFC4-3E5E-4DB0-BEBA-010EFF7EACF6}" type="datetime1">
              <a:rPr lang="nl-NL" smtClean="0"/>
              <a:t>4-1-2025</a:t>
            </a:fld>
            <a:endParaRPr lang="nl-NL" dirty="0"/>
          </a:p>
        </p:txBody>
      </p:sp>
      <p:sp>
        <p:nvSpPr>
          <p:cNvPr id="8" name="Tijdelijke aanduiding voor dianummer 7">
            <a:extLst>
              <a:ext uri="{FF2B5EF4-FFF2-40B4-BE49-F238E27FC236}">
                <a16:creationId xmlns:a16="http://schemas.microsoft.com/office/drawing/2014/main" id="{96CD2816-BEF2-EBC6-F9FC-4A4554E6601B}"/>
              </a:ext>
            </a:extLst>
          </p:cNvPr>
          <p:cNvSpPr>
            <a:spLocks noGrp="1"/>
          </p:cNvSpPr>
          <p:nvPr>
            <p:ph type="sldNum" sz="quarter" idx="12"/>
          </p:nvPr>
        </p:nvSpPr>
        <p:spPr/>
        <p:txBody>
          <a:bodyPr/>
          <a:lstStyle/>
          <a:p>
            <a:fld id="{A54F5C66-33D8-4556-8B7A-23AD68C3AE88}" type="slidenum">
              <a:rPr lang="nl-NL" smtClean="0"/>
              <a:t>2</a:t>
            </a:fld>
            <a:endParaRPr lang="nl-NL" dirty="0"/>
          </a:p>
        </p:txBody>
      </p:sp>
      <p:pic>
        <p:nvPicPr>
          <p:cNvPr id="9" name="Afbeelding 8">
            <a:extLst>
              <a:ext uri="{FF2B5EF4-FFF2-40B4-BE49-F238E27FC236}">
                <a16:creationId xmlns:a16="http://schemas.microsoft.com/office/drawing/2014/main" id="{FBC2BB2F-4A4D-B7DB-FA51-C6DB58E321D7}"/>
              </a:ext>
            </a:extLst>
          </p:cNvPr>
          <p:cNvPicPr>
            <a:picLocks noChangeAspect="1"/>
          </p:cNvPicPr>
          <p:nvPr/>
        </p:nvPicPr>
        <p:blipFill>
          <a:blip r:embed="rId4"/>
          <a:stretch>
            <a:fillRect/>
          </a:stretch>
        </p:blipFill>
        <p:spPr>
          <a:xfrm rot="428083">
            <a:off x="8864090" y="3531718"/>
            <a:ext cx="1730551" cy="2453328"/>
          </a:xfrm>
          <a:prstGeom prst="rect">
            <a:avLst/>
          </a:prstGeom>
        </p:spPr>
      </p:pic>
    </p:spTree>
    <p:extLst>
      <p:ext uri="{BB962C8B-B14F-4D97-AF65-F5344CB8AC3E}">
        <p14:creationId xmlns:p14="http://schemas.microsoft.com/office/powerpoint/2010/main" val="1854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5C6067-8052-C221-283E-D100D2639B94}"/>
              </a:ext>
            </a:extLst>
          </p:cNvPr>
          <p:cNvSpPr>
            <a:spLocks noGrp="1"/>
          </p:cNvSpPr>
          <p:nvPr>
            <p:ph type="title"/>
          </p:nvPr>
        </p:nvSpPr>
        <p:spPr>
          <a:xfrm>
            <a:off x="499200" y="305824"/>
            <a:ext cx="8628062" cy="1600200"/>
          </a:xfrm>
        </p:spPr>
        <p:txBody>
          <a:bodyPr/>
          <a:lstStyle/>
          <a:p>
            <a:r>
              <a:rPr lang="en-US" dirty="0"/>
              <a:t>Kernsplijting</a:t>
            </a:r>
            <a:br>
              <a:rPr lang="en-US" dirty="0"/>
            </a:br>
            <a:endParaRPr lang="nl-NL" dirty="0"/>
          </a:p>
        </p:txBody>
      </p:sp>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115200" y="6167555"/>
            <a:ext cx="3840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BBA9C308-5B41-B473-DF06-221005BC8CBA}"/>
                  </a:ext>
                </a:extLst>
              </p:cNvPr>
              <p:cNvSpPr txBox="1">
                <a:spLocks/>
              </p:cNvSpPr>
              <p:nvPr/>
            </p:nvSpPr>
            <p:spPr>
              <a:xfrm>
                <a:off x="556913" y="2491280"/>
                <a:ext cx="7873935" cy="4524871"/>
              </a:xfrm>
              <a:prstGeom prst="rect">
                <a:avLst/>
              </a:prstGeom>
            </p:spPr>
            <p:txBody>
              <a:bodyPr vert="horz" lIns="0" tIns="0" rIns="0" bIns="0" rtlCol="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000" b="0" dirty="0"/>
                  <a:t>Als neutronen bij kernsplijting gemiddeld </a:t>
                </a:r>
                <a:r>
                  <a:rPr lang="nl-NL" sz="2000" dirty="0"/>
                  <a:t>één </a:t>
                </a:r>
                <a:r>
                  <a:rPr lang="nl-NL" sz="2000" b="0" dirty="0"/>
                  <a:t>nieuwe splijting van </a:t>
                </a:r>
                <a14:m>
                  <m:oMath xmlns:m="http://schemas.openxmlformats.org/officeDocument/2006/math">
                    <m:sPre>
                      <m:sPrePr>
                        <m:ctrlPr>
                          <a:rPr lang="nl-NL" sz="2000" b="0" i="1">
                            <a:latin typeface="Cambria Math" panose="02040503050406030204" pitchFamily="18" charset="0"/>
                          </a:rPr>
                        </m:ctrlPr>
                      </m:sPrePr>
                      <m:sub>
                        <m:r>
                          <a:rPr lang="nl-NL" sz="2000" b="0" i="1">
                            <a:latin typeface="Cambria Math" panose="02040503050406030204" pitchFamily="18" charset="0"/>
                          </a:rPr>
                          <m:t>92</m:t>
                        </m:r>
                      </m:sub>
                      <m:sup>
                        <m:r>
                          <a:rPr lang="nl-NL" sz="2000" b="0" i="1">
                            <a:latin typeface="Cambria Math" panose="02040503050406030204" pitchFamily="18" charset="0"/>
                          </a:rPr>
                          <m:t>235</m:t>
                        </m:r>
                      </m:sup>
                      <m:e>
                        <m:r>
                          <a:rPr lang="nl-NL" sz="2000" b="0" i="1">
                            <a:latin typeface="Cambria Math" panose="02040503050406030204" pitchFamily="18" charset="0"/>
                          </a:rPr>
                          <m:t>𝑈</m:t>
                        </m:r>
                      </m:e>
                    </m:sPre>
                  </m:oMath>
                </a14:m>
                <a:r>
                  <a:rPr lang="nl-NL" sz="2000" b="0" dirty="0"/>
                  <a:t>-atoom veroorzaken </a:t>
                </a:r>
                <a:r>
                  <a:rPr lang="nl-NL" sz="2000" b="0" dirty="0">
                    <a:sym typeface="Wingdings" panose="05000000000000000000" pitchFamily="2" charset="2"/>
                  </a:rPr>
                  <a:t> </a:t>
                </a:r>
                <a:r>
                  <a:rPr lang="nl-NL" sz="2000" dirty="0"/>
                  <a:t>stabiele kettingreactie</a:t>
                </a:r>
              </a:p>
              <a:p>
                <a:pPr algn="l"/>
                <a:endParaRPr lang="nl-NL" sz="2000" b="0" dirty="0"/>
              </a:p>
              <a:p>
                <a:pPr algn="l"/>
                <a:r>
                  <a:rPr lang="nl-NL" sz="2000" b="0" dirty="0"/>
                  <a:t>Stabiele kernsplijting </a:t>
                </a:r>
                <a:r>
                  <a:rPr lang="nl-NL" sz="2000" b="0" dirty="0">
                    <a:sym typeface="Wingdings" panose="05000000000000000000" pitchFamily="2" charset="2"/>
                  </a:rPr>
                  <a:t> </a:t>
                </a:r>
                <a:r>
                  <a:rPr lang="nl-NL" sz="2000" b="0" dirty="0"/>
                  <a:t>continu energie vrij</a:t>
                </a:r>
              </a:p>
              <a:p>
                <a:pPr marL="380990" indent="-380990" algn="l">
                  <a:buFont typeface="Arial" panose="020B0604020202020204" pitchFamily="34" charset="0"/>
                  <a:buChar char="•"/>
                </a:pPr>
                <a:r>
                  <a:rPr lang="nl-NL" sz="2000" b="0" dirty="0"/>
                  <a:t>gemiddeld </a:t>
                </a:r>
                <a14:m>
                  <m:oMath xmlns:m="http://schemas.openxmlformats.org/officeDocument/2006/math">
                    <m:r>
                      <a:rPr lang="nl-NL" sz="2000" b="1" i="0" dirty="0" smtClean="0">
                        <a:solidFill>
                          <a:schemeClr val="accent2"/>
                        </a:solidFill>
                        <a:latin typeface="Cambria Math" panose="02040503050406030204" pitchFamily="18" charset="0"/>
                      </a:rPr>
                      <m:t>𝟐𝟎𝟎</m:t>
                    </m:r>
                    <m:r>
                      <a:rPr lang="nl-NL" sz="2000" b="1" i="0" dirty="0" smtClean="0">
                        <a:solidFill>
                          <a:schemeClr val="accent2"/>
                        </a:solidFill>
                        <a:latin typeface="Cambria Math" panose="02040503050406030204" pitchFamily="18" charset="0"/>
                      </a:rPr>
                      <m:t> </m:t>
                    </m:r>
                    <m:r>
                      <a:rPr lang="nl-NL" sz="2000" b="1" i="0">
                        <a:solidFill>
                          <a:schemeClr val="accent2"/>
                        </a:solidFill>
                        <a:latin typeface="Cambria Math" panose="02040503050406030204" pitchFamily="18" charset="0"/>
                      </a:rPr>
                      <m:t>𝐌𝐞𝐕</m:t>
                    </m:r>
                  </m:oMath>
                </a14:m>
                <a:r>
                  <a:rPr lang="nl-NL" sz="2000" dirty="0">
                    <a:solidFill>
                      <a:schemeClr val="accent2"/>
                    </a:solidFill>
                  </a:rPr>
                  <a:t> </a:t>
                </a:r>
                <a:r>
                  <a:rPr lang="nl-NL" sz="2000" b="0" dirty="0"/>
                  <a:t>per splijting </a:t>
                </a:r>
              </a:p>
              <a:p>
                <a:pPr algn="l"/>
                <a:endParaRPr lang="nl-NL" sz="2000" b="0" dirty="0"/>
              </a:p>
              <a:p>
                <a:pPr algn="l"/>
                <a:endParaRPr lang="nl-NL" sz="2133" b="0" dirty="0"/>
              </a:p>
              <a:p>
                <a:pPr algn="l"/>
                <a:r>
                  <a:rPr lang="nl-NL" sz="2000" b="0" dirty="0"/>
                  <a:t>Deze energie is gelijk aan het verschil in massa van het </a:t>
                </a:r>
                <a14:m>
                  <m:oMath xmlns:m="http://schemas.openxmlformats.org/officeDocument/2006/math">
                    <m:sPre>
                      <m:sPrePr>
                        <m:ctrlPr>
                          <a:rPr lang="nl-NL" sz="2000" b="0" i="1">
                            <a:latin typeface="Cambria Math" panose="02040503050406030204" pitchFamily="18" charset="0"/>
                          </a:rPr>
                        </m:ctrlPr>
                      </m:sPrePr>
                      <m:sub>
                        <m:r>
                          <a:rPr lang="nl-NL" sz="2000" b="0" i="1">
                            <a:latin typeface="Cambria Math" panose="02040503050406030204" pitchFamily="18" charset="0"/>
                          </a:rPr>
                          <m:t>92</m:t>
                        </m:r>
                      </m:sub>
                      <m:sup>
                        <m:r>
                          <a:rPr lang="nl-NL" sz="2000" b="0" i="1">
                            <a:latin typeface="Cambria Math" panose="02040503050406030204" pitchFamily="18" charset="0"/>
                          </a:rPr>
                          <m:t>235</m:t>
                        </m:r>
                      </m:sup>
                      <m:e>
                        <m:r>
                          <a:rPr lang="nl-NL" sz="2000" b="0" i="1">
                            <a:latin typeface="Cambria Math" panose="02040503050406030204" pitchFamily="18" charset="0"/>
                          </a:rPr>
                          <m:t>𝑈</m:t>
                        </m:r>
                      </m:e>
                    </m:sPre>
                  </m:oMath>
                </a14:m>
                <a:r>
                  <a:rPr lang="nl-NL" sz="2000" b="0" dirty="0"/>
                  <a:t>-atoom en de som van de massa’s van de splijtingsproducten</a:t>
                </a:r>
              </a:p>
              <a:p>
                <a:pPr algn="l"/>
                <a:r>
                  <a:rPr lang="nl-NL" sz="2000" b="0" dirty="0">
                    <a:sym typeface="Wingdings" panose="05000000000000000000" pitchFamily="2" charset="2"/>
                  </a:rPr>
                  <a:t> </a:t>
                </a:r>
                <a:r>
                  <a:rPr lang="nl-NL" sz="2000" dirty="0"/>
                  <a:t>massadefect</a:t>
                </a:r>
              </a:p>
              <a:p>
                <a:pPr algn="l"/>
                <a:endParaRPr lang="nl-NL" sz="2000" b="0" dirty="0"/>
              </a:p>
            </p:txBody>
          </p:sp>
        </mc:Choice>
        <mc:Fallback xmlns="">
          <p:sp>
            <p:nvSpPr>
              <p:cNvPr id="9" name="Text Placeholder 4">
                <a:extLst>
                  <a:ext uri="{FF2B5EF4-FFF2-40B4-BE49-F238E27FC236}">
                    <a16:creationId xmlns:a16="http://schemas.microsoft.com/office/drawing/2014/main" id="{BBA9C308-5B41-B473-DF06-221005BC8CBA}"/>
                  </a:ext>
                </a:extLst>
              </p:cNvPr>
              <p:cNvSpPr txBox="1">
                <a:spLocks noRot="1" noChangeAspect="1" noMove="1" noResize="1" noEditPoints="1" noAdjustHandles="1" noChangeArrowheads="1" noChangeShapeType="1" noTextEdit="1"/>
              </p:cNvSpPr>
              <p:nvPr/>
            </p:nvSpPr>
            <p:spPr>
              <a:xfrm>
                <a:off x="556913" y="2491280"/>
                <a:ext cx="7873935" cy="4524871"/>
              </a:xfrm>
              <a:prstGeom prst="rect">
                <a:avLst/>
              </a:prstGeom>
              <a:blipFill>
                <a:blip r:embed="rId3"/>
                <a:stretch>
                  <a:fillRect l="-1935" t="-1617"/>
                </a:stretch>
              </a:blipFill>
            </p:spPr>
            <p:txBody>
              <a:bodyPr/>
              <a:lstStyle/>
              <a:p>
                <a:r>
                  <a:rPr lang="nl-NL">
                    <a:noFill/>
                  </a:rPr>
                  <a:t> </a:t>
                </a:r>
              </a:p>
            </p:txBody>
          </p:sp>
        </mc:Fallback>
      </mc:AlternateContent>
      <p:pic>
        <p:nvPicPr>
          <p:cNvPr id="6" name="Graphic 5">
            <a:extLst>
              <a:ext uri="{FF2B5EF4-FFF2-40B4-BE49-F238E27FC236}">
                <a16:creationId xmlns:a16="http://schemas.microsoft.com/office/drawing/2014/main" id="{8C139F1F-44E6-D28E-08E7-5D0ADE432F4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6547"/>
          <a:stretch/>
        </p:blipFill>
        <p:spPr>
          <a:xfrm>
            <a:off x="7952903" y="217277"/>
            <a:ext cx="4409075" cy="5823731"/>
          </a:xfrm>
          <a:prstGeom prst="rect">
            <a:avLst/>
          </a:prstGeom>
        </p:spPr>
      </p:pic>
      <p:sp>
        <p:nvSpPr>
          <p:cNvPr id="5" name="Tijdelijke aanduiding voor datum 4">
            <a:extLst>
              <a:ext uri="{FF2B5EF4-FFF2-40B4-BE49-F238E27FC236}">
                <a16:creationId xmlns:a16="http://schemas.microsoft.com/office/drawing/2014/main" id="{D0CD73A0-1670-9A82-16A6-CC85C4265ED9}"/>
              </a:ext>
            </a:extLst>
          </p:cNvPr>
          <p:cNvSpPr>
            <a:spLocks noGrp="1"/>
          </p:cNvSpPr>
          <p:nvPr>
            <p:ph type="dt" sz="half" idx="10"/>
          </p:nvPr>
        </p:nvSpPr>
        <p:spPr/>
        <p:txBody>
          <a:bodyPr/>
          <a:lstStyle/>
          <a:p>
            <a:fld id="{0C6EE470-CB4D-42C9-ABA2-BF1CFCF759D9}" type="datetime1">
              <a:rPr lang="nl-NL" smtClean="0"/>
              <a:t>4-1-2025</a:t>
            </a:fld>
            <a:endParaRPr lang="nl-NL" dirty="0"/>
          </a:p>
        </p:txBody>
      </p:sp>
      <p:sp>
        <p:nvSpPr>
          <p:cNvPr id="8" name="Tijdelijke aanduiding voor dianummer 7">
            <a:extLst>
              <a:ext uri="{FF2B5EF4-FFF2-40B4-BE49-F238E27FC236}">
                <a16:creationId xmlns:a16="http://schemas.microsoft.com/office/drawing/2014/main" id="{5143094C-6E31-D0AC-DB4F-7DAB88D81736}"/>
              </a:ext>
            </a:extLst>
          </p:cNvPr>
          <p:cNvSpPr>
            <a:spLocks noGrp="1"/>
          </p:cNvSpPr>
          <p:nvPr>
            <p:ph type="sldNum" sz="quarter" idx="12"/>
          </p:nvPr>
        </p:nvSpPr>
        <p:spPr/>
        <p:txBody>
          <a:bodyPr/>
          <a:lstStyle/>
          <a:p>
            <a:fld id="{A54F5C66-33D8-4556-8B7A-23AD68C3AE88}" type="slidenum">
              <a:rPr lang="nl-NL" smtClean="0"/>
              <a:t>3</a:t>
            </a:fld>
            <a:endParaRPr lang="nl-NL" dirty="0"/>
          </a:p>
        </p:txBody>
      </p:sp>
    </p:spTree>
    <p:extLst>
      <p:ext uri="{BB962C8B-B14F-4D97-AF65-F5344CB8AC3E}">
        <p14:creationId xmlns:p14="http://schemas.microsoft.com/office/powerpoint/2010/main" val="8274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F98D41-52D1-1CBA-7A2F-554B769C4E37}"/>
              </a:ext>
            </a:extLst>
          </p:cNvPr>
          <p:cNvSpPr>
            <a:spLocks noGrp="1"/>
          </p:cNvSpPr>
          <p:nvPr>
            <p:ph type="title"/>
          </p:nvPr>
        </p:nvSpPr>
        <p:spPr>
          <a:xfrm>
            <a:off x="450167" y="347472"/>
            <a:ext cx="8628062" cy="1115568"/>
          </a:xfrm>
        </p:spPr>
        <p:txBody>
          <a:bodyPr/>
          <a:lstStyle/>
          <a:p>
            <a:r>
              <a:rPr lang="nl-NL" dirty="0"/>
              <a:t>Massadefect</a:t>
            </a:r>
            <a:br>
              <a:rPr lang="nl-NL" dirty="0"/>
            </a:br>
            <a:endParaRPr lang="nl-NL" dirty="0"/>
          </a:p>
        </p:txBody>
      </p:sp>
      <mc:AlternateContent xmlns:mc="http://schemas.openxmlformats.org/markup-compatibility/2006" xmlns:a14="http://schemas.microsoft.com/office/drawing/2010/main">
        <mc:Choice Requires="a14">
          <p:sp>
            <p:nvSpPr>
              <p:cNvPr id="9" name="Text Placeholder 3"/>
              <p:cNvSpPr>
                <a:spLocks noGrp="1"/>
              </p:cNvSpPr>
              <p:nvPr>
                <p:ph type="body" sz="quarter" idx="4294967295"/>
              </p:nvPr>
            </p:nvSpPr>
            <p:spPr>
              <a:xfrm>
                <a:off x="450167" y="1635125"/>
                <a:ext cx="9263746" cy="4532313"/>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000" b="0" dirty="0"/>
                  <a:t>De massa van de radioactieve kern is groter dan de opgetelde massa van de vervalproducten</a:t>
                </a:r>
              </a:p>
              <a:p>
                <a:pPr algn="l"/>
                <a:endParaRPr lang="nl-NL" sz="2000" b="0" dirty="0"/>
              </a:p>
              <a:p>
                <a:pPr algn="l"/>
                <a:r>
                  <a:rPr lang="nl-NL" sz="2000" b="0" dirty="0"/>
                  <a:t>Door de vervalreactie is massa omgezet in energie!</a:t>
                </a:r>
              </a:p>
              <a:p>
                <a:pPr algn="l"/>
                <a:endParaRPr lang="nl-NL" sz="2000" b="0" dirty="0"/>
              </a:p>
              <a:p>
                <a:pPr algn="l"/>
                <a:r>
                  <a:rPr lang="nl-NL" sz="2000" b="0" dirty="0"/>
                  <a:t>Dit kan je berekenen met de formule van Einstein:</a:t>
                </a:r>
              </a:p>
              <a:p>
                <a:pPr algn="l"/>
                <a:endParaRPr lang="nl-NL" sz="2000" b="0" dirty="0"/>
              </a:p>
              <a:p>
                <a:pPr algn="l"/>
                <a:r>
                  <a:rPr lang="nl-NL" sz="2000" b="0" dirty="0"/>
                  <a:t>		</a:t>
                </a:r>
                <a:r>
                  <a:rPr lang="nl-NL" sz="2800" dirty="0">
                    <a:solidFill>
                      <a:schemeClr val="accent2"/>
                    </a:solidFill>
                  </a:rPr>
                  <a:t>	 </a:t>
                </a:r>
                <a14:m>
                  <m:oMath xmlns:m="http://schemas.openxmlformats.org/officeDocument/2006/math">
                    <m:r>
                      <a:rPr lang="el-GR" sz="2800" b="1" i="1">
                        <a:solidFill>
                          <a:schemeClr val="accent2"/>
                        </a:solidFill>
                        <a:latin typeface="Cambria Math" panose="02040503050406030204" pitchFamily="18" charset="0"/>
                      </a:rPr>
                      <m:t>𝜟</m:t>
                    </m:r>
                    <m:r>
                      <a:rPr lang="nl-NL" sz="2800" b="1" i="1">
                        <a:solidFill>
                          <a:schemeClr val="accent2"/>
                        </a:solidFill>
                        <a:latin typeface="Cambria Math" panose="02040503050406030204" pitchFamily="18" charset="0"/>
                      </a:rPr>
                      <m:t>𝑬</m:t>
                    </m:r>
                    <m:r>
                      <a:rPr lang="nl-NL" sz="2800" b="1" i="1">
                        <a:solidFill>
                          <a:schemeClr val="accent2"/>
                        </a:solidFill>
                        <a:latin typeface="Cambria Math" panose="02040503050406030204" pitchFamily="18" charset="0"/>
                      </a:rPr>
                      <m:t>=</m:t>
                    </m:r>
                    <m:r>
                      <a:rPr lang="el-GR" sz="2800" b="1" i="1">
                        <a:solidFill>
                          <a:schemeClr val="accent2"/>
                        </a:solidFill>
                        <a:latin typeface="Cambria Math" panose="02040503050406030204" pitchFamily="18" charset="0"/>
                      </a:rPr>
                      <m:t>𝜟</m:t>
                    </m:r>
                    <m:r>
                      <a:rPr lang="nl-NL" sz="2800" b="1" i="1">
                        <a:solidFill>
                          <a:schemeClr val="accent2"/>
                        </a:solidFill>
                        <a:latin typeface="Cambria Math" panose="02040503050406030204" pitchFamily="18" charset="0"/>
                      </a:rPr>
                      <m:t>𝒎</m:t>
                    </m:r>
                    <m:r>
                      <a:rPr lang="nl-NL" sz="2800" b="1" i="1" smtClean="0">
                        <a:solidFill>
                          <a:schemeClr val="accent2"/>
                        </a:solidFill>
                        <a:latin typeface="Cambria Math" panose="02040503050406030204" pitchFamily="18" charset="0"/>
                      </a:rPr>
                      <m:t>·</m:t>
                    </m:r>
                    <m:sSup>
                      <m:sSupPr>
                        <m:ctrlPr>
                          <a:rPr lang="nl-NL" sz="2800" i="1">
                            <a:solidFill>
                              <a:schemeClr val="accent2"/>
                            </a:solidFill>
                            <a:latin typeface="Cambria Math" panose="02040503050406030204" pitchFamily="18" charset="0"/>
                          </a:rPr>
                        </m:ctrlPr>
                      </m:sSupPr>
                      <m:e>
                        <m:r>
                          <a:rPr lang="nl-NL" sz="2800" b="1" i="1">
                            <a:solidFill>
                              <a:schemeClr val="accent2"/>
                            </a:solidFill>
                            <a:latin typeface="Cambria Math" panose="02040503050406030204" pitchFamily="18" charset="0"/>
                          </a:rPr>
                          <m:t>𝒄</m:t>
                        </m:r>
                      </m:e>
                      <m:sup>
                        <m:r>
                          <a:rPr lang="nl-NL" sz="2800" b="1" i="1">
                            <a:solidFill>
                              <a:schemeClr val="accent2"/>
                            </a:solidFill>
                            <a:latin typeface="Cambria Math" panose="02040503050406030204" pitchFamily="18" charset="0"/>
                          </a:rPr>
                          <m:t>𝟐</m:t>
                        </m:r>
                      </m:sup>
                    </m:sSup>
                  </m:oMath>
                </a14:m>
                <a:endParaRPr lang="en-GB" sz="2800" dirty="0"/>
              </a:p>
              <a:p>
                <a:pPr algn="l"/>
                <a:endParaRPr lang="en-GB" b="0" dirty="0"/>
              </a:p>
              <a:p>
                <a:pPr algn="l"/>
                <a:r>
                  <a:rPr lang="en-GB" sz="1600" b="0" i="1" dirty="0"/>
                  <a:t>∆E 	= Energieverschil 	[J]</a:t>
                </a:r>
              </a:p>
              <a:p>
                <a:pPr algn="l"/>
                <a:r>
                  <a:rPr lang="en-GB" sz="1600" b="0" i="1" dirty="0"/>
                  <a:t>∆m 	= Massaverschil 	[kg]</a:t>
                </a:r>
              </a:p>
              <a:p>
                <a:pPr algn="l"/>
                <a:r>
                  <a:rPr lang="en-GB" sz="1600" b="0" i="1" dirty="0"/>
                  <a:t>c 	= Lichtsnelheid 	[m/s]</a:t>
                </a:r>
              </a:p>
              <a:p>
                <a:pPr algn="l"/>
                <a:endParaRPr lang="en-GB" sz="2000" b="0" dirty="0"/>
              </a:p>
            </p:txBody>
          </p:sp>
        </mc:Choice>
        <mc:Fallback xmlns="">
          <p:sp>
            <p:nvSpPr>
              <p:cNvPr id="9" name="Text Placeholder 3"/>
              <p:cNvSpPr>
                <a:spLocks noGrp="1" noRot="1" noChangeAspect="1" noMove="1" noResize="1" noEditPoints="1" noAdjustHandles="1" noChangeArrowheads="1" noChangeShapeType="1" noTextEdit="1"/>
              </p:cNvSpPr>
              <p:nvPr>
                <p:ph type="body" sz="quarter" idx="4294967295"/>
              </p:nvPr>
            </p:nvSpPr>
            <p:spPr>
              <a:xfrm>
                <a:off x="450167" y="1635125"/>
                <a:ext cx="9263746" cy="4532313"/>
              </a:xfrm>
              <a:blipFill>
                <a:blip r:embed="rId3"/>
                <a:stretch>
                  <a:fillRect l="-724" t="-538"/>
                </a:stretch>
              </a:blipFill>
            </p:spPr>
            <p:txBody>
              <a:bodyPr/>
              <a:lstStyle/>
              <a:p>
                <a:r>
                  <a:rPr lang="nl-NL">
                    <a:noFill/>
                  </a:rPr>
                  <a:t> </a:t>
                </a:r>
              </a:p>
            </p:txBody>
          </p:sp>
        </mc:Fallback>
      </mc:AlternateContent>
      <p:sp>
        <p:nvSpPr>
          <p:cNvPr id="15" name="Oval 14"/>
          <p:cNvSpPr/>
          <p:nvPr/>
        </p:nvSpPr>
        <p:spPr>
          <a:xfrm>
            <a:off x="206327" y="6167556"/>
            <a:ext cx="24384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p:pic>
        <p:nvPicPr>
          <p:cNvPr id="5" name="Picture 4"/>
          <p:cNvPicPr>
            <a:picLocks noChangeAspect="1"/>
          </p:cNvPicPr>
          <p:nvPr/>
        </p:nvPicPr>
        <p:blipFill>
          <a:blip r:embed="rId4"/>
          <a:stretch>
            <a:fillRect/>
          </a:stretch>
        </p:blipFill>
        <p:spPr>
          <a:xfrm>
            <a:off x="8082455" y="3698956"/>
            <a:ext cx="3653223" cy="2468601"/>
          </a:xfrm>
          <a:prstGeom prst="rect">
            <a:avLst/>
          </a:prstGeom>
        </p:spPr>
      </p:pic>
    </p:spTree>
    <p:extLst>
      <p:ext uri="{BB962C8B-B14F-4D97-AF65-F5344CB8AC3E}">
        <p14:creationId xmlns:p14="http://schemas.microsoft.com/office/powerpoint/2010/main" val="36907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619AE3-3AAD-07AA-7C98-E7678924EA27}"/>
              </a:ext>
            </a:extLst>
          </p:cNvPr>
          <p:cNvSpPr>
            <a:spLocks noGrp="1"/>
          </p:cNvSpPr>
          <p:nvPr>
            <p:ph type="title"/>
          </p:nvPr>
        </p:nvSpPr>
        <p:spPr>
          <a:xfrm>
            <a:off x="257126" y="298124"/>
            <a:ext cx="8628062" cy="1142630"/>
          </a:xfrm>
        </p:spPr>
        <p:txBody>
          <a:bodyPr/>
          <a:lstStyle/>
          <a:p>
            <a:r>
              <a:rPr lang="nl-NL" sz="3200" dirty="0"/>
              <a:t>Voorbeeld: massadefect</a:t>
            </a:r>
            <a:br>
              <a:rPr lang="nl-NL" sz="3200" dirty="0"/>
            </a:br>
            <a:endParaRPr lang="nl-NL" dirty="0"/>
          </a:p>
        </p:txBody>
      </p:sp>
      <mc:AlternateContent xmlns:mc="http://schemas.openxmlformats.org/markup-compatibility/2006" xmlns:a14="http://schemas.microsoft.com/office/drawing/2010/main">
        <mc:Choice Requires="a14">
          <p:sp>
            <p:nvSpPr>
              <p:cNvPr id="2" name="Tijdelijke aanduiding voor tekst 1">
                <a:extLst>
                  <a:ext uri="{FF2B5EF4-FFF2-40B4-BE49-F238E27FC236}">
                    <a16:creationId xmlns:a16="http://schemas.microsoft.com/office/drawing/2014/main" id="{A3CE2057-B34D-3397-B3F4-1CC27F653493}"/>
                  </a:ext>
                </a:extLst>
              </p:cNvPr>
              <p:cNvSpPr>
                <a:spLocks noGrp="1"/>
              </p:cNvSpPr>
              <p:nvPr>
                <p:ph type="body" sz="half" idx="2"/>
              </p:nvPr>
            </p:nvSpPr>
            <p:spPr>
              <a:xfrm>
                <a:off x="-437105" y="1107271"/>
                <a:ext cx="10856278" cy="381158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i="0" smtClean="0">
                        <a:solidFill>
                          <a:schemeClr val="tx2"/>
                        </a:solidFill>
                        <a:latin typeface="Cambria Math" panose="02040503050406030204" pitchFamily="18" charset="0"/>
                      </a:rPr>
                      <m:t> (</m:t>
                    </m:r>
                    <m:r>
                      <m:rPr>
                        <m:sty m:val="p"/>
                      </m:rPr>
                      <a:rPr lang="nl-NL" sz="2667" b="0" i="0" smtClean="0">
                        <a:solidFill>
                          <a:schemeClr val="tx2"/>
                        </a:solidFill>
                        <a:latin typeface="Cambria Math" panose="02040503050406030204" pitchFamily="18" charset="0"/>
                      </a:rPr>
                      <m:t>in</m:t>
                    </m:r>
                    <m:r>
                      <a:rPr lang="nl-NL" sz="2667" b="0" i="0" smtClean="0">
                        <a:solidFill>
                          <a:schemeClr val="tx2"/>
                        </a:solidFill>
                        <a:latin typeface="Cambria Math" panose="02040503050406030204" pitchFamily="18" charset="0"/>
                      </a:rPr>
                      <m:t> </m:t>
                    </m:r>
                    <m:r>
                      <m:rPr>
                        <m:sty m:val="p"/>
                      </m:rPr>
                      <a:rPr lang="nl-NL" sz="2667" b="0" i="0" smtClean="0">
                        <a:solidFill>
                          <a:schemeClr val="tx2"/>
                        </a:solidFill>
                        <a:latin typeface="Cambria Math" panose="02040503050406030204" pitchFamily="18" charset="0"/>
                      </a:rPr>
                      <m:t>MeV</m:t>
                    </m:r>
                    <m:r>
                      <a:rPr lang="nl-NL" sz="2667" b="0" i="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endParaRPr lang="nl-NL" sz="2400" b="0" dirty="0">
                  <a:solidFill>
                    <a:schemeClr val="tx2"/>
                  </a:solidFill>
                </a:endParaRPr>
              </a:p>
              <a:p>
                <a14:m>
                  <m:oMath xmlns:m="http://schemas.openxmlformats.org/officeDocument/2006/math">
                    <m:sPre>
                      <m:sPrePr>
                        <m:ctrlPr>
                          <a:rPr lang="nl-NL" sz="3200" i="1">
                            <a:solidFill>
                              <a:srgbClr val="0C419A"/>
                            </a:solidFill>
                            <a:latin typeface="Cambria Math" panose="02040503050406030204" pitchFamily="18" charset="0"/>
                            <a:sym typeface="Arial"/>
                          </a:rPr>
                        </m:ctrlPr>
                      </m:sPrePr>
                      <m:sub>
                        <m:r>
                          <a:rPr lang="nl-NL" sz="3200" i="1">
                            <a:solidFill>
                              <a:srgbClr val="0C419A"/>
                            </a:solidFill>
                            <a:latin typeface="Cambria Math" panose="02040503050406030204" pitchFamily="18" charset="0"/>
                            <a:sym typeface="Arial"/>
                          </a:rPr>
                          <m:t>92</m:t>
                        </m:r>
                      </m:sub>
                      <m:sup>
                        <m:r>
                          <a:rPr lang="nl-NL" sz="3200" i="1">
                            <a:solidFill>
                              <a:srgbClr val="0C419A"/>
                            </a:solidFill>
                            <a:latin typeface="Cambria Math" panose="02040503050406030204" pitchFamily="18" charset="0"/>
                            <a:sym typeface="Arial"/>
                          </a:rPr>
                          <m:t>235</m:t>
                        </m:r>
                      </m:sup>
                      <m:e>
                        <m:r>
                          <a:rPr lang="nl-NL" sz="3200" i="1">
                            <a:solidFill>
                              <a:srgbClr val="0C419A"/>
                            </a:solidFill>
                            <a:latin typeface="Cambria Math" panose="02040503050406030204" pitchFamily="18" charset="0"/>
                            <a:sym typeface="Arial"/>
                          </a:rPr>
                          <m:t>𝑈</m:t>
                        </m:r>
                      </m:e>
                    </m:sPre>
                    <m:r>
                      <a:rPr lang="nl-NL" sz="3200" i="1">
                        <a:solidFill>
                          <a:srgbClr val="0C419A"/>
                        </a:solidFill>
                        <a:latin typeface="Cambria Math" panose="02040503050406030204" pitchFamily="18" charset="0"/>
                        <a:sym typeface="Arial"/>
                      </a:rPr>
                      <m:t>+</m:t>
                    </m:r>
                    <m:sPre>
                      <m:sPrePr>
                        <m:ctrlPr>
                          <a:rPr lang="nl-NL" sz="3200" i="1">
                            <a:solidFill>
                              <a:srgbClr val="0C419A"/>
                            </a:solidFill>
                            <a:latin typeface="Cambria Math" panose="02040503050406030204" pitchFamily="18" charset="0"/>
                            <a:sym typeface="Arial"/>
                          </a:rPr>
                        </m:ctrlPr>
                      </m:sPrePr>
                      <m:sub>
                        <m:r>
                          <a:rPr lang="nl-NL" sz="3200" i="1">
                            <a:solidFill>
                              <a:srgbClr val="0C419A"/>
                            </a:solidFill>
                            <a:latin typeface="Cambria Math" panose="02040503050406030204" pitchFamily="18" charset="0"/>
                            <a:sym typeface="Arial"/>
                          </a:rPr>
                          <m:t>0</m:t>
                        </m:r>
                      </m:sub>
                      <m:sup>
                        <m:r>
                          <a:rPr lang="nl-NL" sz="3200" i="1">
                            <a:solidFill>
                              <a:srgbClr val="0C419A"/>
                            </a:solidFill>
                            <a:latin typeface="Cambria Math" panose="02040503050406030204" pitchFamily="18" charset="0"/>
                            <a:sym typeface="Arial"/>
                          </a:rPr>
                          <m:t>1</m:t>
                        </m:r>
                      </m:sup>
                      <m:e>
                        <m:r>
                          <a:rPr lang="nl-NL" sz="3200" i="1">
                            <a:solidFill>
                              <a:srgbClr val="0C419A"/>
                            </a:solidFill>
                            <a:latin typeface="Cambria Math" panose="02040503050406030204" pitchFamily="18" charset="0"/>
                            <a:sym typeface="Arial"/>
                          </a:rPr>
                          <m:t>𝑛</m:t>
                        </m:r>
                      </m:e>
                    </m:sPre>
                  </m:oMath>
                </a14:m>
                <a:r>
                  <a:rPr lang="nl-NL" sz="3200" dirty="0">
                    <a:solidFill>
                      <a:srgbClr val="FFFFFF"/>
                    </a:solidFill>
                    <a:sym typeface="Arial Medium"/>
                  </a:rPr>
                  <a:t> </a:t>
                </a:r>
                <a:r>
                  <a:rPr lang="nl-NL" sz="3200" dirty="0">
                    <a:solidFill>
                      <a:schemeClr val="tx2"/>
                    </a:solidFill>
                    <a:sym typeface="Wingdings" panose="05000000000000000000" pitchFamily="2" charset="2"/>
                  </a:rPr>
                  <a:t></a:t>
                </a:r>
                <a:r>
                  <a:rPr lang="nl-NL" sz="3200" dirty="0">
                    <a:solidFill>
                      <a:schemeClr val="tx2"/>
                    </a:solidFill>
                    <a:sym typeface="Arial Medium"/>
                  </a:rPr>
                  <a:t> </a:t>
                </a:r>
                <a14:m>
                  <m:oMath xmlns:m="http://schemas.openxmlformats.org/officeDocument/2006/math">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36</m:t>
                        </m:r>
                      </m:sub>
                      <m:sup>
                        <m:r>
                          <a:rPr lang="nl-NL" sz="2400" i="1">
                            <a:solidFill>
                              <a:srgbClr val="34AA87"/>
                            </a:solidFill>
                            <a:latin typeface="Cambria Math" panose="02040503050406030204" pitchFamily="18" charset="0"/>
                            <a:sym typeface="Arial"/>
                          </a:rPr>
                          <m:t>92</m:t>
                        </m:r>
                      </m:sup>
                      <m:e>
                        <m:r>
                          <a:rPr lang="nl-NL" sz="2400" i="1">
                            <a:solidFill>
                              <a:srgbClr val="34AA87"/>
                            </a:solidFill>
                            <a:latin typeface="Cambria Math" panose="02040503050406030204" pitchFamily="18" charset="0"/>
                            <a:sym typeface="Arial"/>
                          </a:rPr>
                          <m:t>𝐾𝑟</m:t>
                        </m:r>
                      </m:e>
                    </m:sPre>
                    <m:r>
                      <a:rPr lang="nl-NL" sz="2400" i="1">
                        <a:solidFill>
                          <a:srgbClr val="34AA87"/>
                        </a:solidFill>
                        <a:latin typeface="Cambria Math" panose="02040503050406030204" pitchFamily="18" charset="0"/>
                        <a:sym typeface="Arial"/>
                      </a:rPr>
                      <m:t>+</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56</m:t>
                        </m:r>
                      </m:sub>
                      <m:sup>
                        <m:r>
                          <a:rPr lang="nl-NL" sz="2400" i="1">
                            <a:solidFill>
                              <a:srgbClr val="34AA87"/>
                            </a:solidFill>
                            <a:latin typeface="Cambria Math" panose="02040503050406030204" pitchFamily="18" charset="0"/>
                            <a:sym typeface="Arial"/>
                          </a:rPr>
                          <m:t>141</m:t>
                        </m:r>
                      </m:sup>
                      <m:e>
                        <m:r>
                          <a:rPr lang="nl-NL" sz="2400" i="1">
                            <a:solidFill>
                              <a:srgbClr val="34AA87"/>
                            </a:solidFill>
                            <a:latin typeface="Cambria Math" panose="02040503050406030204" pitchFamily="18" charset="0"/>
                            <a:sym typeface="Arial"/>
                          </a:rPr>
                          <m:t>𝐵𝑎</m:t>
                        </m:r>
                      </m:e>
                    </m:sPre>
                    <m:r>
                      <a:rPr lang="nl-NL" sz="2400" i="1">
                        <a:solidFill>
                          <a:srgbClr val="34AA87"/>
                        </a:solidFill>
                        <a:latin typeface="Cambria Math" panose="02040503050406030204" pitchFamily="18" charset="0"/>
                        <a:sym typeface="Arial"/>
                      </a:rPr>
                      <m:t>+3 </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0</m:t>
                        </m:r>
                      </m:sub>
                      <m:sup>
                        <m:r>
                          <a:rPr lang="nl-NL" sz="2400" i="1">
                            <a:solidFill>
                              <a:srgbClr val="34AA87"/>
                            </a:solidFill>
                            <a:latin typeface="Cambria Math" panose="02040503050406030204" pitchFamily="18" charset="0"/>
                            <a:sym typeface="Arial"/>
                          </a:rPr>
                          <m:t>1</m:t>
                        </m:r>
                      </m:sup>
                      <m:e>
                        <m:r>
                          <a:rPr lang="nl-NL" sz="2400" i="1">
                            <a:solidFill>
                              <a:srgbClr val="34AA87"/>
                            </a:solidFill>
                            <a:latin typeface="Cambria Math" panose="02040503050406030204" pitchFamily="18" charset="0"/>
                            <a:sym typeface="Arial"/>
                          </a:rPr>
                          <m:t>𝑛</m:t>
                        </m:r>
                      </m:e>
                    </m:sPre>
                    <m:r>
                      <a:rPr lang="nl-NL" sz="2400" b="1" i="1" smtClean="0">
                        <a:solidFill>
                          <a:schemeClr val="tx2"/>
                        </a:solidFill>
                        <a:latin typeface="Cambria Math" panose="02040503050406030204" pitchFamily="18" charset="0"/>
                        <a:sym typeface="Arial"/>
                      </a:rPr>
                      <m:t>+</m:t>
                    </m:r>
                    <m:r>
                      <a:rPr lang="nl-NL" sz="2400" b="1" i="1" smtClean="0">
                        <a:solidFill>
                          <a:schemeClr val="tx2"/>
                        </a:solidFill>
                        <a:latin typeface="Cambria Math" panose="02040503050406030204" pitchFamily="18" charset="0"/>
                        <a:sym typeface="Arial"/>
                      </a:rPr>
                      <m:t>𝒆𝒏𝒆𝒓𝒈𝒊𝒆</m:t>
                    </m:r>
                  </m:oMath>
                </a14:m>
                <a:r>
                  <a:rPr lang="el-GR" sz="2400" b="0" dirty="0">
                    <a:solidFill>
                      <a:schemeClr val="tx2"/>
                    </a:solidFill>
                  </a:rPr>
                  <a:t> </a:t>
                </a:r>
                <a14:m>
                  <m:oMath xmlns:m="http://schemas.openxmlformats.org/officeDocument/2006/math">
                    <m:r>
                      <a:rPr lang="nl-NL" sz="1600" b="0" i="0" smtClean="0">
                        <a:solidFill>
                          <a:schemeClr val="tx2"/>
                        </a:solidFill>
                        <a:latin typeface="Cambria Math" panose="02040503050406030204" pitchFamily="18" charset="0"/>
                      </a:rPr>
                      <m:t>(=</m:t>
                    </m:r>
                    <m:r>
                      <a:rPr lang="el-GR" sz="1600" b="0" i="1">
                        <a:solidFill>
                          <a:schemeClr val="tx2"/>
                        </a:solidFill>
                        <a:latin typeface="Cambria Math" panose="02040503050406030204" pitchFamily="18" charset="0"/>
                      </a:rPr>
                      <m:t>𝛥</m:t>
                    </m:r>
                    <m:r>
                      <a:rPr lang="nl-NL" sz="1600" b="0" i="1">
                        <a:solidFill>
                          <a:schemeClr val="tx2"/>
                        </a:solidFill>
                        <a:latin typeface="Cambria Math" panose="02040503050406030204" pitchFamily="18" charset="0"/>
                      </a:rPr>
                      <m:t>𝐸</m:t>
                    </m:r>
                    <m:r>
                      <a:rPr lang="nl-NL" sz="1600" b="0" i="0" smtClean="0">
                        <a:solidFill>
                          <a:schemeClr val="tx2"/>
                        </a:solidFill>
                        <a:latin typeface="Cambria Math" panose="02040503050406030204" pitchFamily="18" charset="0"/>
                      </a:rPr>
                      <m:t>)</m:t>
                    </m:r>
                  </m:oMath>
                </a14:m>
                <a:endParaRPr lang="nl-NL" sz="2400" i="1" dirty="0">
                  <a:solidFill>
                    <a:srgbClr val="002060"/>
                  </a:solidFill>
                  <a:sym typeface="Arial"/>
                </a:endParaRPr>
              </a:p>
              <a:p>
                <a:endParaRPr lang="nl-NL" dirty="0"/>
              </a:p>
            </p:txBody>
          </p:sp>
        </mc:Choice>
        <mc:Fallback xmlns="">
          <p:sp>
            <p:nvSpPr>
              <p:cNvPr id="2" name="Tijdelijke aanduiding voor tekst 1">
                <a:extLst>
                  <a:ext uri="{FF2B5EF4-FFF2-40B4-BE49-F238E27FC236}">
                    <a16:creationId xmlns:a16="http://schemas.microsoft.com/office/drawing/2014/main" id="{A3CE2057-B34D-3397-B3F4-1CC27F653493}"/>
                  </a:ext>
                </a:extLst>
              </p:cNvPr>
              <p:cNvSpPr>
                <a:spLocks noGrp="1" noRot="1" noChangeAspect="1" noMove="1" noResize="1" noEditPoints="1" noAdjustHandles="1" noChangeArrowheads="1" noChangeShapeType="1" noTextEdit="1"/>
              </p:cNvSpPr>
              <p:nvPr>
                <p:ph type="body" sz="half" idx="2"/>
              </p:nvPr>
            </p:nvSpPr>
            <p:spPr>
              <a:xfrm>
                <a:off x="-437105" y="1107271"/>
                <a:ext cx="10856278" cy="3811588"/>
              </a:xfrm>
              <a:blipFill>
                <a:blip r:embed="rId2"/>
                <a:stretch>
                  <a:fillRect t="-16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quarter" idx="4294967295"/>
              </p:nvPr>
            </p:nvSpPr>
            <p:spPr>
              <a:xfrm>
                <a:off x="257126" y="2889056"/>
                <a:ext cx="9250768" cy="350043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lvl="0" algn="l" defTabSz="1100611">
                  <a:spcBef>
                    <a:spcPts val="67"/>
                  </a:spcBef>
                  <a:spcAft>
                    <a:spcPts val="67"/>
                  </a:spcAft>
                  <a:defRPr/>
                </a:pPr>
                <a:r>
                  <a:rPr kumimoji="0" lang="nl-NL" sz="2400" b="1" i="0" u="none" strike="noStrike" kern="0" cap="none" spc="0" normalizeH="0" baseline="0" noProof="0" dirty="0">
                    <a:ln>
                      <a:noFill/>
                    </a:ln>
                    <a:solidFill>
                      <a:schemeClr val="accent2"/>
                    </a:solidFill>
                    <a:effectLst/>
                    <a:uLnTx/>
                    <a:uFillTx/>
                    <a:ea typeface="Cambria Math" panose="02040503050406030204" pitchFamily="18" charset="0"/>
                    <a:sym typeface="Arial"/>
                  </a:rPr>
                  <a:t>1. Zoek de massa’s van de isotopen* op en bereken </a:t>
                </a:r>
                <a14:m>
                  <m:oMath xmlns:m="http://schemas.openxmlformats.org/officeDocument/2006/math">
                    <m:r>
                      <a:rPr lang="nl-NL" sz="2400" b="1" i="1" smtClean="0">
                        <a:solidFill>
                          <a:schemeClr val="accent2"/>
                        </a:solidFill>
                        <a:latin typeface="Cambria Math" panose="02040503050406030204" pitchFamily="18" charset="0"/>
                        <a:ea typeface="Cambria Math" panose="02040503050406030204" pitchFamily="18" charset="0"/>
                        <a:sym typeface="Arial"/>
                      </a:rPr>
                      <m:t>∆</m:t>
                    </m:r>
                    <m:r>
                      <a:rPr lang="nl-NL" sz="2400" b="1" i="1" smtClean="0">
                        <a:solidFill>
                          <a:schemeClr val="accent2"/>
                        </a:solidFill>
                        <a:latin typeface="Cambria Math" panose="02040503050406030204" pitchFamily="18" charset="0"/>
                        <a:ea typeface="Cambria Math" panose="02040503050406030204" pitchFamily="18" charset="0"/>
                        <a:sym typeface="Arial"/>
                      </a:rPr>
                      <m:t>𝒎</m:t>
                    </m:r>
                  </m:oMath>
                </a14:m>
                <a:r>
                  <a:rPr kumimoji="0" lang="nl-NL" sz="2400" b="1" i="0" u="none" strike="noStrike" kern="0" cap="none" spc="0" normalizeH="0" baseline="0" noProof="0" dirty="0">
                    <a:ln>
                      <a:noFill/>
                    </a:ln>
                    <a:solidFill>
                      <a:schemeClr val="accent2"/>
                    </a:solidFill>
                    <a:effectLst/>
                    <a:uLnTx/>
                    <a:uFillTx/>
                    <a:ea typeface="Cambria Math" panose="02040503050406030204" pitchFamily="18" charset="0"/>
                    <a:sym typeface="Arial"/>
                  </a:rPr>
                  <a:t> in u </a:t>
                </a:r>
                <a:endParaRPr kumimoji="0" lang="nl-NL" sz="2400" b="1" i="0" u="none" strike="noStrike" kern="0" cap="none" spc="0" normalizeH="0" baseline="0" noProof="0" dirty="0">
                  <a:ln>
                    <a:noFill/>
                  </a:ln>
                  <a:solidFill>
                    <a:schemeClr val="accent2"/>
                  </a:solidFill>
                  <a:effectLst/>
                  <a:uLnTx/>
                  <a:uFillTx/>
                  <a:sym typeface="Arial"/>
                </a:endParaRPr>
              </a:p>
              <a:p>
                <a:pPr marL="0" marR="0" lvl="0" indent="0" algn="l" defTabSz="1100611" rtl="0" eaLnBrk="1" fontAlgn="auto" latinLnBrk="0" hangingPunct="0">
                  <a:lnSpc>
                    <a:spcPct val="150000"/>
                  </a:lnSpc>
                  <a:spcBef>
                    <a:spcPts val="67"/>
                  </a:spcBef>
                  <a:spcAft>
                    <a:spcPts val="67"/>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nl-NL" sz="1867" b="0" i="1" u="none" strike="noStrike" kern="0" cap="none" spc="0" normalizeH="0" baseline="0" noProof="0" smtClean="0">
                              <a:ln>
                                <a:noFill/>
                              </a:ln>
                              <a:solidFill>
                                <a:srgbClr val="0C419A"/>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92</m:t>
                              </m:r>
                            </m:sub>
                            <m:sup>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235</m:t>
                              </m:r>
                            </m:sup>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𝑈</m:t>
                              </m:r>
                            </m:e>
                          </m:sPre>
                        </m:sub>
                      </m:s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𝑛</m:t>
                              </m:r>
                            </m:e>
                          </m:sPre>
                        </m:sub>
                      </m:sSub>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nl-NL" sz="1867"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35</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r>
                        <a:rPr kumimoji="0" lang="nl-NL" sz="1867" b="0" i="1" u="none" strike="noStrike" kern="0" cap="none" spc="0" normalizeH="0" baseline="0" noProof="0">
                          <a:ln>
                            <a:noFill/>
                          </a:ln>
                          <a:solidFill>
                            <a:srgbClr val="FFFFFF"/>
                          </a:solidFill>
                          <a:effectLst/>
                          <a:uLnTx/>
                          <a:uFillTx/>
                          <a:latin typeface="Cambria Math" panose="02040503050406030204" pitchFamily="18" charset="0"/>
                          <a:sym typeface="Arial"/>
                        </a:rPr>
                        <m:t>+</m:t>
                      </m:r>
                      <m:r>
                        <a:rPr kumimoji="0" lang="nl-NL" sz="1867"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m:t>
                      </m:r>
                      <m:r>
                        <a:rPr kumimoji="0" lang="nl-NL" sz="1867"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𝑚</m:t>
                      </m:r>
                    </m:oMath>
                  </m:oMathPara>
                </a14:m>
                <a:endParaRPr kumimoji="0" lang="nl-NL" sz="1867" b="0" i="1" u="none" strike="noStrike" kern="0" cap="none" spc="0" normalizeH="0" baseline="0" noProof="0" dirty="0">
                  <a:ln>
                    <a:noFill/>
                  </a:ln>
                  <a:solidFill>
                    <a:srgbClr val="FFFFFF"/>
                  </a:solidFill>
                  <a:effectLst/>
                  <a:uLnTx/>
                  <a:uFillTx/>
                  <a:ea typeface="Cambria Math" panose="02040503050406030204" pitchFamily="18" charset="0"/>
                  <a:sym typeface="Arial"/>
                </a:endParaRPr>
              </a:p>
              <a:p>
                <a:pPr marL="0" marR="0" lvl="0" indent="0" algn="l" defTabSz="1100611" rtl="0" eaLnBrk="1" fontAlgn="auto" latinLnBrk="0" hangingPunct="0">
                  <a:lnSpc>
                    <a:spcPct val="150000"/>
                  </a:lnSpc>
                  <a:spcBef>
                    <a:spcPts val="67"/>
                  </a:spcBef>
                  <a:spcAft>
                    <a:spcPts val="67"/>
                  </a:spcAft>
                  <a:buClrTx/>
                  <a:buSzTx/>
                  <a:buFontTx/>
                  <a:buNone/>
                  <a:tabLst/>
                  <a:defRPr/>
                </a:pPr>
                <a14:m>
                  <m:oMathPara xmlns:m="http://schemas.openxmlformats.org/officeDocument/2006/math">
                    <m:oMathParaPr>
                      <m:jc m:val="left"/>
                    </m:oMathParaPr>
                    <m:oMath xmlns:m="http://schemas.openxmlformats.org/officeDocument/2006/math">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𝑚</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nl-NL" sz="1867"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dPr>
                        <m:e>
                          <m:sSub>
                            <m:sSub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92</m:t>
                                  </m:r>
                                </m:sub>
                                <m:sup>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235</m:t>
                                  </m:r>
                                </m:sup>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𝑈</m:t>
                                  </m:r>
                                </m:e>
                              </m:sPre>
                            </m:sub>
                          </m:s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𝑛</m:t>
                                  </m:r>
                                </m:e>
                              </m:sPre>
                            </m:sub>
                          </m:sSub>
                        </m:e>
                      </m:d>
                      <m:r>
                        <a:rPr kumimoji="0" lang="nl-NL" sz="1867" b="0" i="1" u="none" strike="noStrike" kern="0" cap="none" spc="0" normalizeH="0" baseline="0" noProof="0" smtClean="0">
                          <a:ln>
                            <a:noFill/>
                          </a:ln>
                          <a:solidFill>
                            <a:srgbClr val="405A87"/>
                          </a:solidFill>
                          <a:effectLst/>
                          <a:uLnTx/>
                          <a:uFillTx/>
                          <a:latin typeface="Cambria Math" panose="02040503050406030204" pitchFamily="18" charset="0"/>
                          <a:sym typeface="Arial"/>
                        </a:rPr>
                        <m:t> </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nl-NL" sz="1867" b="0" i="1" u="none" strike="noStrike" kern="0" cap="none" spc="0" normalizeH="0" baseline="0" noProof="0">
                          <a:ln>
                            <a:noFill/>
                          </a:ln>
                          <a:solidFill>
                            <a:srgbClr val="002060"/>
                          </a:solidFill>
                          <a:effectLst/>
                          <a:uLnTx/>
                          <a:uFillTx/>
                          <a:latin typeface="Cambria Math" panose="02040503050406030204" pitchFamily="18" charset="0"/>
                          <a:sym typeface="Arial"/>
                        </a:rPr>
                        <m:t> </m:t>
                      </m:r>
                      <m:d>
                        <m:dPr>
                          <m:ctrlPr>
                            <a:rPr kumimoji="0" lang="nl-NL" sz="1867"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dPr>
                        <m:e>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e>
                      </m:d>
                    </m:oMath>
                  </m:oMathPara>
                </a14:m>
                <a:endParaRPr kumimoji="0" lang="nl-NL" sz="1867" b="0" i="1" u="none" strike="noStrike" kern="0" cap="none" spc="0" normalizeH="0" baseline="0" noProof="0" dirty="0">
                  <a:ln>
                    <a:noFill/>
                  </a:ln>
                  <a:solidFill>
                    <a:srgbClr val="02B5A4"/>
                  </a:solidFill>
                  <a:effectLst/>
                  <a:uLnTx/>
                  <a:uFillTx/>
                  <a:sym typeface="Arial"/>
                </a:endParaRPr>
              </a:p>
              <a:p>
                <a:pPr lvl="0" algn="l" defTabSz="1100611">
                  <a:lnSpc>
                    <a:spcPct val="150000"/>
                  </a:lnSpc>
                  <a:spcBef>
                    <a:spcPts val="67"/>
                  </a:spcBef>
                  <a:spcAft>
                    <a:spcPts val="67"/>
                  </a:spcAft>
                  <a:defRPr/>
                </a:pPr>
                <a14:m>
                  <m:oMath xmlns:m="http://schemas.openxmlformats.org/officeDocument/2006/math">
                    <m:r>
                      <a:rPr lang="nl-NL" sz="1867" i="1" smtClean="0">
                        <a:solidFill>
                          <a:schemeClr val="tx2"/>
                        </a:solidFill>
                        <a:latin typeface="Cambria Math" panose="02040503050406030204" pitchFamily="18" charset="0"/>
                        <a:ea typeface="Cambria Math" panose="02040503050406030204" pitchFamily="18" charset="0"/>
                      </a:rPr>
                      <m:t>∆</m:t>
                    </m:r>
                    <m:r>
                      <a:rPr lang="nl-NL" sz="1867" i="1" smtClean="0">
                        <a:solidFill>
                          <a:schemeClr val="tx2"/>
                        </a:solidFill>
                        <a:latin typeface="Cambria Math" panose="02040503050406030204" pitchFamily="18" charset="0"/>
                      </a:rPr>
                      <m:t>𝑚</m:t>
                    </m:r>
                  </m:oMath>
                </a14:m>
                <a:r>
                  <a:rPr lang="nl-NL" sz="1867" dirty="0">
                    <a:solidFill>
                      <a:schemeClr val="tx2"/>
                    </a:solidFill>
                  </a:rPr>
                  <a:t> </a:t>
                </a:r>
                <a14:m>
                  <m:oMath xmlns:m="http://schemas.openxmlformats.org/officeDocument/2006/math">
                    <m:r>
                      <a:rPr lang="nl-NL" sz="1867" i="1">
                        <a:solidFill>
                          <a:schemeClr val="tx2"/>
                        </a:solidFill>
                        <a:latin typeface="Cambria Math" panose="02040503050406030204" pitchFamily="18" charset="0"/>
                      </a:rPr>
                      <m:t>=</m:t>
                    </m:r>
                    <m:d>
                      <m:dPr>
                        <m:ctrlPr>
                          <a:rPr lang="nl-NL" sz="1867" i="1" smtClean="0">
                            <a:solidFill>
                              <a:schemeClr val="tx1"/>
                            </a:solidFill>
                            <a:latin typeface="Cambria Math" panose="02040503050406030204" pitchFamily="18" charset="0"/>
                          </a:rPr>
                        </m:ctrlPr>
                      </m:dPr>
                      <m:e>
                        <m:r>
                          <a:rPr lang="nl-NL" sz="1867" i="1">
                            <a:solidFill>
                              <a:schemeClr val="tx1"/>
                            </a:solidFill>
                            <a:latin typeface="Cambria Math" panose="02040503050406030204" pitchFamily="18" charset="0"/>
                          </a:rPr>
                          <m:t>235,044+1,00866</m:t>
                        </m:r>
                      </m:e>
                    </m:d>
                    <m:r>
                      <a:rPr lang="nl-NL" sz="1867" i="1">
                        <a:solidFill>
                          <a:schemeClr val="tx1"/>
                        </a:solidFill>
                        <a:latin typeface="Cambria Math" panose="02040503050406030204" pitchFamily="18" charset="0"/>
                      </a:rPr>
                      <m:t> </m:t>
                    </m:r>
                    <m:r>
                      <a:rPr lang="nl-NL" sz="1867" i="1" smtClean="0">
                        <a:solidFill>
                          <a:schemeClr val="tx2"/>
                        </a:solidFill>
                        <a:latin typeface="Cambria Math" panose="02040503050406030204" pitchFamily="18" charset="0"/>
                      </a:rPr>
                      <m:t>−</m:t>
                    </m:r>
                    <m:d>
                      <m:dPr>
                        <m:ctrlPr>
                          <a:rPr lang="nl-NL" sz="1867" i="1" smtClean="0">
                            <a:solidFill>
                              <a:srgbClr val="34AA87"/>
                            </a:solidFill>
                            <a:latin typeface="Cambria Math" panose="02040503050406030204" pitchFamily="18" charset="0"/>
                          </a:rPr>
                        </m:ctrlPr>
                      </m:dPr>
                      <m:e>
                        <m:r>
                          <a:rPr lang="nl-NL" sz="1867" i="1">
                            <a:solidFill>
                              <a:srgbClr val="34AA87"/>
                            </a:solidFill>
                            <a:latin typeface="Cambria Math" panose="02040503050406030204" pitchFamily="18" charset="0"/>
                          </a:rPr>
                          <m:t>91,926+140,914+3,026</m:t>
                        </m:r>
                      </m:e>
                    </m:d>
                    <m:r>
                      <a:rPr lang="nl-NL" sz="1867" i="1" smtClean="0">
                        <a:solidFill>
                          <a:schemeClr val="tx2"/>
                        </a:solidFill>
                        <a:latin typeface="Cambria Math" panose="02040503050406030204" pitchFamily="18" charset="0"/>
                      </a:rPr>
                      <m:t>=</m:t>
                    </m:r>
                  </m:oMath>
                </a14:m>
                <a:r>
                  <a:rPr lang="nl-NL" sz="1867" i="1" dirty="0">
                    <a:solidFill>
                      <a:schemeClr val="tx2"/>
                    </a:solidFill>
                  </a:rPr>
                  <a:t> </a:t>
                </a:r>
                <a14:m>
                  <m:oMath xmlns:m="http://schemas.openxmlformats.org/officeDocument/2006/math">
                    <m:r>
                      <a:rPr lang="nl-NL" sz="1867" i="1">
                        <a:solidFill>
                          <a:schemeClr val="tx2"/>
                        </a:solidFill>
                        <a:latin typeface="Cambria Math" panose="02040503050406030204" pitchFamily="18" charset="0"/>
                      </a:rPr>
                      <m:t>0,18666 </m:t>
                    </m:r>
                    <m:r>
                      <a:rPr lang="nl-NL" sz="1867" i="1">
                        <a:solidFill>
                          <a:schemeClr val="tx2"/>
                        </a:solidFill>
                        <a:latin typeface="Cambria Math" panose="02040503050406030204" pitchFamily="18" charset="0"/>
                      </a:rPr>
                      <m:t>𝑢</m:t>
                    </m:r>
                  </m:oMath>
                </a14:m>
                <a:endParaRPr lang="nl-NL" sz="1867"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quarter" idx="4294967295"/>
              </p:nvPr>
            </p:nvSpPr>
            <p:spPr>
              <a:xfrm>
                <a:off x="257126" y="2889056"/>
                <a:ext cx="9250768" cy="3500438"/>
              </a:xfrm>
              <a:blipFill>
                <a:blip r:embed="rId3"/>
                <a:stretch>
                  <a:fillRect l="-988" t="-122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75A7CF34-50D1-0CBE-F3C0-DFA742DCD06D}"/>
                  </a:ext>
                </a:extLst>
              </p:cNvPr>
              <p:cNvSpPr txBox="1"/>
              <p:nvPr/>
            </p:nvSpPr>
            <p:spPr>
              <a:xfrm>
                <a:off x="7347013" y="5231254"/>
                <a:ext cx="4781679" cy="1089871"/>
              </a:xfrm>
              <a:prstGeom prst="rect">
                <a:avLst/>
              </a:prstGeom>
              <a:noFill/>
              <a:ln w="31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825479"/>
                <a:r>
                  <a:rPr lang="nl-NL" sz="1600" b="0" i="1" dirty="0">
                    <a:latin typeface="Arial" panose="020B0604020202020204" pitchFamily="34" charset="0"/>
                    <a:ea typeface="Arial"/>
                    <a:cs typeface="Arial" panose="020B0604020202020204" pitchFamily="34" charset="0"/>
                    <a:sym typeface="Arial"/>
                  </a:rPr>
                  <a:t>De massa van isotopen staat in </a:t>
                </a:r>
                <a:r>
                  <a:rPr lang="nl-NL" sz="1600" i="1" dirty="0">
                    <a:latin typeface="Arial" panose="020B0604020202020204" pitchFamily="34" charset="0"/>
                    <a:ea typeface="Arial"/>
                    <a:cs typeface="Arial" panose="020B0604020202020204" pitchFamily="34" charset="0"/>
                    <a:sym typeface="Arial"/>
                  </a:rPr>
                  <a:t>BINAS T25</a:t>
                </a:r>
                <a:r>
                  <a:rPr lang="nl-NL" sz="1600" b="0" i="1" dirty="0">
                    <a:latin typeface="Arial" panose="020B0604020202020204" pitchFamily="34" charset="0"/>
                    <a:ea typeface="Arial"/>
                    <a:cs typeface="Arial" panose="020B0604020202020204" pitchFamily="34" charset="0"/>
                    <a:sym typeface="Arial"/>
                  </a:rPr>
                  <a:t>, de massa van de kerndeeltjes in </a:t>
                </a:r>
                <a:r>
                  <a:rPr lang="nl-NL" sz="1600" i="1" dirty="0">
                    <a:latin typeface="Arial" panose="020B0604020202020204" pitchFamily="34" charset="0"/>
                    <a:ea typeface="Arial"/>
                    <a:cs typeface="Arial" panose="020B0604020202020204" pitchFamily="34" charset="0"/>
                    <a:sym typeface="Arial"/>
                  </a:rPr>
                  <a:t>T7B</a:t>
                </a:r>
                <a:endParaRPr lang="nl-NL" sz="1600" b="0" i="1" dirty="0">
                  <a:latin typeface="Arial" panose="020B0604020202020204" pitchFamily="34" charset="0"/>
                  <a:ea typeface="Arial"/>
                  <a:cs typeface="Arial" panose="020B0604020202020204" pitchFamily="34" charset="0"/>
                  <a:sym typeface="Arial"/>
                </a:endParaRPr>
              </a:p>
              <a:p>
                <a:pPr defTabSz="825479"/>
                <a:r>
                  <a:rPr lang="nl-NL" sz="1600" b="0" i="1" dirty="0">
                    <a:latin typeface="Arial" panose="020B0604020202020204" pitchFamily="34" charset="0"/>
                    <a:ea typeface="Arial"/>
                    <a:cs typeface="Arial" panose="020B0604020202020204" pitchFamily="34" charset="0"/>
                    <a:sym typeface="Arial"/>
                  </a:rPr>
                  <a:t>Denk eraan dat je voor </a:t>
                </a:r>
                <a:r>
                  <a:rPr lang="el-GR" sz="1600" b="0" dirty="0"/>
                  <a:t>α-</a:t>
                </a:r>
                <a:r>
                  <a:rPr lang="nl-NL" sz="1600" b="0" i="1" dirty="0">
                    <a:latin typeface="Arial" panose="020B0604020202020204" pitchFamily="34" charset="0"/>
                    <a:ea typeface="Arial"/>
                    <a:cs typeface="Arial" panose="020B0604020202020204" pitchFamily="34" charset="0"/>
                    <a:sym typeface="Arial"/>
                  </a:rPr>
                  <a:t>straling de massa van</a:t>
                </a:r>
                <a:r>
                  <a:rPr lang="nl-NL" sz="1600" i="1" dirty="0">
                    <a:latin typeface="Arial" panose="020B0604020202020204" pitchFamily="34" charset="0"/>
                    <a:ea typeface="Arial"/>
                    <a:cs typeface="Arial" panose="020B0604020202020204" pitchFamily="34" charset="0"/>
                    <a:sym typeface="Arial"/>
                  </a:rPr>
                  <a:t> </a:t>
                </a:r>
                <a14:m>
                  <m:oMath xmlns:m="http://schemas.openxmlformats.org/officeDocument/2006/math">
                    <m:sPre>
                      <m:sPrePr>
                        <m:ctrlPr>
                          <a:rPr lang="en-US" sz="1600" i="1" smtClean="0">
                            <a:solidFill>
                              <a:schemeClr val="accent2"/>
                            </a:solidFill>
                            <a:latin typeface="Cambria Math" panose="02040503050406030204" pitchFamily="18" charset="0"/>
                          </a:rPr>
                        </m:ctrlPr>
                      </m:sPrePr>
                      <m:sub>
                        <m:r>
                          <a:rPr lang="nl-NL" sz="1600" i="1">
                            <a:solidFill>
                              <a:schemeClr val="accent2"/>
                            </a:solidFill>
                            <a:latin typeface="Cambria Math" panose="02040503050406030204" pitchFamily="18" charset="0"/>
                          </a:rPr>
                          <m:t>2</m:t>
                        </m:r>
                      </m:sub>
                      <m:sup>
                        <m:r>
                          <a:rPr lang="nl-NL" sz="1600" i="1">
                            <a:solidFill>
                              <a:schemeClr val="accent2"/>
                            </a:solidFill>
                            <a:latin typeface="Cambria Math" panose="02040503050406030204" pitchFamily="18" charset="0"/>
                          </a:rPr>
                          <m:t>4</m:t>
                        </m:r>
                      </m:sup>
                      <m:e>
                        <m:r>
                          <a:rPr lang="nl-NL" sz="1600" i="1">
                            <a:solidFill>
                              <a:schemeClr val="accent2"/>
                            </a:solidFill>
                            <a:latin typeface="Cambria Math" panose="02040503050406030204" pitchFamily="18" charset="0"/>
                          </a:rPr>
                          <m:t>𝐻</m:t>
                        </m:r>
                        <m:sSup>
                          <m:sSupPr>
                            <m:ctrlPr>
                              <a:rPr lang="nl-NL" sz="1600" i="1">
                                <a:solidFill>
                                  <a:schemeClr val="accent2"/>
                                </a:solidFill>
                                <a:latin typeface="Cambria Math" panose="02040503050406030204" pitchFamily="18" charset="0"/>
                              </a:rPr>
                            </m:ctrlPr>
                          </m:sSupPr>
                          <m:e>
                            <m:r>
                              <a:rPr lang="nl-NL" sz="1600" i="1">
                                <a:solidFill>
                                  <a:schemeClr val="accent2"/>
                                </a:solidFill>
                                <a:latin typeface="Cambria Math" panose="02040503050406030204" pitchFamily="18" charset="0"/>
                              </a:rPr>
                              <m:t>𝑒</m:t>
                            </m:r>
                          </m:e>
                          <m:sup>
                            <m:r>
                              <a:rPr lang="nl-NL" sz="1600" i="1">
                                <a:solidFill>
                                  <a:schemeClr val="accent2"/>
                                </a:solidFill>
                                <a:latin typeface="Cambria Math" panose="02040503050406030204" pitchFamily="18" charset="0"/>
                              </a:rPr>
                              <m:t>2+</m:t>
                            </m:r>
                          </m:sup>
                        </m:sSup>
                      </m:e>
                    </m:sPre>
                  </m:oMath>
                </a14:m>
                <a:r>
                  <a:rPr lang="en-GB" sz="1467" i="1" dirty="0">
                    <a:solidFill>
                      <a:schemeClr val="accent2"/>
                    </a:solidFill>
                    <a:latin typeface="Arial" panose="020B0604020202020204" pitchFamily="34" charset="0"/>
                    <a:ea typeface="Arial"/>
                    <a:cs typeface="Arial" panose="020B0604020202020204" pitchFamily="34" charset="0"/>
                    <a:sym typeface="Arial"/>
                  </a:rPr>
                  <a:t> </a:t>
                </a:r>
                <a:r>
                  <a:rPr lang="nl-NL" sz="1600" b="0" i="1" dirty="0">
                    <a:latin typeface="Arial" panose="020B0604020202020204" pitchFamily="34" charset="0"/>
                    <a:ea typeface="Arial"/>
                    <a:cs typeface="Arial" panose="020B0604020202020204" pitchFamily="34" charset="0"/>
                    <a:sym typeface="Arial"/>
                  </a:rPr>
                  <a:t>gebruikt!</a:t>
                </a:r>
                <a:endParaRPr lang="en-GB" sz="1867" i="1" dirty="0">
                  <a:latin typeface="Arial" panose="020B0604020202020204" pitchFamily="34" charset="0"/>
                  <a:ea typeface="Arial"/>
                  <a:cs typeface="Arial" panose="020B0604020202020204" pitchFamily="34" charset="0"/>
                  <a:sym typeface="Arial"/>
                </a:endParaRPr>
              </a:p>
            </p:txBody>
          </p:sp>
        </mc:Choice>
        <mc:Fallback xmlns="">
          <p:sp>
            <p:nvSpPr>
              <p:cNvPr id="7" name="TextBox 13">
                <a:extLst>
                  <a:ext uri="{FF2B5EF4-FFF2-40B4-BE49-F238E27FC236}">
                    <a16:creationId xmlns:a16="http://schemas.microsoft.com/office/drawing/2014/main" id="{75A7CF34-50D1-0CBE-F3C0-DFA742DCD06D}"/>
                  </a:ext>
                </a:extLst>
              </p:cNvPr>
              <p:cNvSpPr txBox="1">
                <a:spLocks noRot="1" noChangeAspect="1" noMove="1" noResize="1" noEditPoints="1" noAdjustHandles="1" noChangeArrowheads="1" noChangeShapeType="1" noTextEdit="1"/>
              </p:cNvSpPr>
              <p:nvPr/>
            </p:nvSpPr>
            <p:spPr>
              <a:xfrm>
                <a:off x="7347013" y="5231254"/>
                <a:ext cx="4781679" cy="1089871"/>
              </a:xfrm>
              <a:prstGeom prst="rect">
                <a:avLst/>
              </a:prstGeom>
              <a:blipFill>
                <a:blip r:embed="rId4"/>
                <a:stretch>
                  <a:fillRect t="-556" b="-6111"/>
                </a:stretch>
              </a:blipFill>
              <a:ln w="3175" cap="flat">
                <a:solidFill>
                  <a:schemeClr val="tx2"/>
                </a:solidFill>
                <a:miter lim="400000"/>
              </a:ln>
              <a:effectLst/>
            </p:spPr>
            <p:txBody>
              <a:bodyPr/>
              <a:lstStyle/>
              <a:p>
                <a:r>
                  <a:rPr lang="nl-NL">
                    <a:noFill/>
                  </a:rPr>
                  <a:t> </a:t>
                </a:r>
              </a:p>
            </p:txBody>
          </p:sp>
        </mc:Fallback>
      </mc:AlternateContent>
      <p:pic>
        <p:nvPicPr>
          <p:cNvPr id="8" name="Graphic 7">
            <a:extLst>
              <a:ext uri="{FF2B5EF4-FFF2-40B4-BE49-F238E27FC236}">
                <a16:creationId xmlns:a16="http://schemas.microsoft.com/office/drawing/2014/main" id="{926A3188-427D-4741-E291-FC8747F9E0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3738" y="1806502"/>
            <a:ext cx="3270900" cy="3270900"/>
          </a:xfrm>
          <a:prstGeom prst="rect">
            <a:avLst/>
          </a:prstGeom>
        </p:spPr>
      </p:pic>
      <p:sp>
        <p:nvSpPr>
          <p:cNvPr id="9" name="Text Placeholder 1">
            <a:extLst>
              <a:ext uri="{FF2B5EF4-FFF2-40B4-BE49-F238E27FC236}">
                <a16:creationId xmlns:a16="http://schemas.microsoft.com/office/drawing/2014/main" id="{512C7C14-2B0E-F1B4-0647-C6BE843ACD45}"/>
              </a:ext>
            </a:extLst>
          </p:cNvPr>
          <p:cNvSpPr txBox="1">
            <a:spLocks/>
          </p:cNvSpPr>
          <p:nvPr/>
        </p:nvSpPr>
        <p:spPr>
          <a:xfrm>
            <a:off x="986302" y="613401"/>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sp>
        <p:nvSpPr>
          <p:cNvPr id="4" name="Tekstvak 3">
            <a:extLst>
              <a:ext uri="{FF2B5EF4-FFF2-40B4-BE49-F238E27FC236}">
                <a16:creationId xmlns:a16="http://schemas.microsoft.com/office/drawing/2014/main" id="{0AFD7AB2-CE9D-21AF-BACD-4761DF0FB8B2}"/>
              </a:ext>
            </a:extLst>
          </p:cNvPr>
          <p:cNvSpPr txBox="1"/>
          <p:nvPr/>
        </p:nvSpPr>
        <p:spPr>
          <a:xfrm>
            <a:off x="356474" y="5735021"/>
            <a:ext cx="6634065" cy="690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indent="0" algn="ctr" defTabSz="1100639" rtl="0" fontAlgn="auto" latinLnBrk="0" hangingPunct="0">
              <a:lnSpc>
                <a:spcPct val="100000"/>
              </a:lnSpc>
              <a:spcBef>
                <a:spcPts val="0"/>
              </a:spcBef>
              <a:spcAft>
                <a:spcPts val="0"/>
              </a:spcAft>
              <a:buClrTx/>
              <a:buSzTx/>
              <a:buFontTx/>
              <a:buNone/>
              <a:tabLst/>
            </a:pPr>
            <a:r>
              <a:rPr kumimoji="0" lang="nl-NL" sz="1200" b="0" i="1" u="none" strike="noStrike" cap="none" spc="0" normalizeH="0" baseline="0" dirty="0">
                <a:ln>
                  <a:noFill/>
                </a:ln>
                <a:solidFill>
                  <a:srgbClr val="000000"/>
                </a:solidFill>
                <a:effectLst/>
                <a:uFillTx/>
                <a:latin typeface="+mn-lt"/>
                <a:ea typeface="Arial"/>
                <a:cs typeface="Arial"/>
                <a:sym typeface="Arial"/>
              </a:rPr>
              <a:t>*Officieel moeten van de massa’s van de atomen natuurlijk de massa van de elektronen afgehaald worden. Voor en na de pijl staan echter een gelijk aantal elektronen. Deze mag je dus tegen elkaar wegstrepen. </a:t>
            </a:r>
          </a:p>
        </p:txBody>
      </p:sp>
    </p:spTree>
    <p:extLst>
      <p:ext uri="{BB962C8B-B14F-4D97-AF65-F5344CB8AC3E}">
        <p14:creationId xmlns:p14="http://schemas.microsoft.com/office/powerpoint/2010/main" val="4595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1DE90-F7DA-0FE7-A199-AF418372BC90}"/>
              </a:ext>
            </a:extLst>
          </p:cNvPr>
          <p:cNvSpPr>
            <a:spLocks noGrp="1"/>
          </p:cNvSpPr>
          <p:nvPr>
            <p:ph type="title"/>
          </p:nvPr>
        </p:nvSpPr>
        <p:spPr>
          <a:xfrm>
            <a:off x="528989" y="442664"/>
            <a:ext cx="8628062" cy="1150244"/>
          </a:xfrm>
        </p:spPr>
        <p:txBody>
          <a:bodyPr/>
          <a:lstStyle/>
          <a:p>
            <a:r>
              <a:rPr lang="nl-NL" dirty="0"/>
              <a:t>Vervolg v</a:t>
            </a:r>
            <a:r>
              <a:rPr lang="nl-NL" sz="3200" dirty="0"/>
              <a:t>oorbeeld: massadefect</a:t>
            </a:r>
            <a:br>
              <a:rPr lang="nl-NL" sz="3200" dirty="0"/>
            </a:br>
            <a:endParaRPr lang="nl-NL" dirty="0"/>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half" idx="2"/>
              </p:nvPr>
            </p:nvSpPr>
            <p:spPr>
              <a:xfrm>
                <a:off x="528989" y="3316248"/>
                <a:ext cx="7020563" cy="216003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1100611" rtl="0" eaLnBrk="1" fontAlgn="auto" latinLnBrk="0" hangingPunct="0">
                  <a:lnSpc>
                    <a:spcPct val="100000"/>
                  </a:lnSpc>
                  <a:spcBef>
                    <a:spcPts val="67"/>
                  </a:spcBef>
                  <a:spcAft>
                    <a:spcPts val="67"/>
                  </a:spcAft>
                  <a:buClrTx/>
                  <a:buSzTx/>
                  <a:buFontTx/>
                  <a:buNone/>
                  <a:tabLst/>
                  <a:defRPr/>
                </a:pPr>
                <a:r>
                  <a:rPr kumimoji="0" lang="nl-NL" sz="2400" i="0" u="none" strike="noStrike" kern="0" cap="none" spc="0" normalizeH="0" baseline="0" noProof="0" dirty="0">
                    <a:ln>
                      <a:noFill/>
                    </a:ln>
                    <a:solidFill>
                      <a:schemeClr val="accent2"/>
                    </a:solidFill>
                    <a:effectLst/>
                    <a:uLnTx/>
                    <a:uFillTx/>
                    <a:latin typeface="Arial" panose="020B0604020202020204" pitchFamily="34" charset="0"/>
                    <a:ea typeface="Cambria Math" panose="02040503050406030204" pitchFamily="18" charset="0"/>
                    <a:cs typeface="Arial" panose="020B0604020202020204" pitchFamily="34" charset="0"/>
                    <a:sym typeface="Arial"/>
                  </a:rPr>
                  <a:t>2. Reken daarna de massa (in u) om naar kg</a:t>
                </a:r>
                <a:endParaRPr lang="nl-NL" sz="2400" dirty="0">
                  <a:solidFill>
                    <a:schemeClr val="accent2"/>
                  </a:solidFill>
                  <a:ea typeface="Cambria Math" panose="02040503050406030204" pitchFamily="18" charset="0"/>
                </a:endParaRPr>
              </a:p>
              <a:p>
                <a:pPr marL="0" marR="0" lvl="0" indent="0" algn="l" defTabSz="1100611" rtl="0" eaLnBrk="1" fontAlgn="auto" latinLnBrk="0" hangingPunct="0">
                  <a:lnSpc>
                    <a:spcPct val="100000"/>
                  </a:lnSpc>
                  <a:spcBef>
                    <a:spcPts val="67"/>
                  </a:spcBef>
                  <a:spcAft>
                    <a:spcPts val="67"/>
                  </a:spcAft>
                  <a:buClrTx/>
                  <a:buSzTx/>
                  <a:buFontTx/>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algn="l" defTabSz="1100611">
                  <a:lnSpc>
                    <a:spcPct val="100000"/>
                  </a:lnSpc>
                  <a:spcBef>
                    <a:spcPts val="67"/>
                  </a:spcBef>
                  <a:spcAft>
                    <a:spcPts val="67"/>
                  </a:spcAft>
                  <a:defRPr/>
                </a:pPr>
                <a:r>
                  <a:rPr kumimoji="0" lang="nl-NL" sz="2000" i="0" u="none" strike="noStrike" kern="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sym typeface="Arial"/>
                  </a:rPr>
                  <a:t>1u </a:t>
                </a:r>
                <a:r>
                  <a:rPr lang="nl-NL" sz="2000" dirty="0">
                    <a:solidFill>
                      <a:schemeClr val="tx1"/>
                    </a:solidFill>
                    <a:ea typeface="Cambria Math" panose="02040503050406030204" pitchFamily="18" charset="0"/>
                  </a:rPr>
                  <a:t>= </a:t>
                </a:r>
                <a14:m>
                  <m:oMath xmlns:m="http://schemas.openxmlformats.org/officeDocument/2006/math">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𝟏</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𝟔𝟔</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m:t>
                    </m:r>
                    <m:sSup>
                      <m:sSupPr>
                        <m:ctrlPr>
                          <a:rPr kumimoji="0" lang="nl-NL" sz="200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ctrlPr>
                      </m:sSupPr>
                      <m:e>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𝟏𝟎</m:t>
                        </m:r>
                      </m:e>
                      <m:sup>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𝟐𝟕</m:t>
                        </m:r>
                      </m:sup>
                    </m:sSup>
                  </m:oMath>
                </a14:m>
                <a:r>
                  <a:rPr kumimoji="0" lang="nl-NL" sz="2000" i="0" u="none" strike="noStrike" kern="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sym typeface="Arial"/>
                  </a:rPr>
                  <a:t> kg </a:t>
                </a:r>
                <a:r>
                  <a:rPr lang="nl-NL" sz="2000" b="0" i="1" dirty="0">
                    <a:solidFill>
                      <a:schemeClr val="tx1"/>
                    </a:solidFill>
                    <a:sym typeface="Helvetica Neue"/>
                  </a:rPr>
                  <a:t>(</a:t>
                </a:r>
                <a:r>
                  <a:rPr lang="nl-NL" sz="2000" b="0" i="1" dirty="0" err="1">
                    <a:solidFill>
                      <a:schemeClr val="tx1"/>
                    </a:solidFill>
                    <a:sym typeface="Helvetica Neue"/>
                  </a:rPr>
                  <a:t>Binas</a:t>
                </a:r>
                <a:r>
                  <a:rPr lang="nl-NL" sz="2000" b="0" i="1" dirty="0">
                    <a:solidFill>
                      <a:schemeClr val="tx1"/>
                    </a:solidFill>
                    <a:sym typeface="Helvetica Neue"/>
                  </a:rPr>
                  <a:t> </a:t>
                </a:r>
                <a:r>
                  <a:rPr lang="nl-NL" sz="1867" b="0" i="1" dirty="0">
                    <a:solidFill>
                      <a:srgbClr val="000000"/>
                    </a:solidFill>
                    <a:sym typeface="Helvetica Neue"/>
                  </a:rPr>
                  <a:t>tabel 5)</a:t>
                </a: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marL="0" marR="0" lvl="0" indent="0" algn="l" defTabSz="1100611" rtl="0" eaLnBrk="1" fontAlgn="auto" latinLnBrk="0" hangingPunct="0">
                  <a:lnSpc>
                    <a:spcPct val="100000"/>
                  </a:lnSpc>
                  <a:spcBef>
                    <a:spcPts val="67"/>
                  </a:spcBef>
                  <a:spcAft>
                    <a:spcPts val="67"/>
                  </a:spcAft>
                  <a:buClrTx/>
                  <a:buSzTx/>
                  <a:buFontTx/>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𝑚</m:t>
                      </m:r>
                      <m:r>
                        <a:rPr lang="nl-NL" sz="1867" b="0" i="1" smtClean="0">
                          <a:solidFill>
                            <a:schemeClr val="tx2"/>
                          </a:solidFill>
                          <a:latin typeface="Cambria Math" panose="02040503050406030204" pitchFamily="18" charset="0"/>
                        </a:rPr>
                        <m:t>= 0,18666 [</m:t>
                      </m:r>
                      <m:r>
                        <a:rPr lang="nl-NL" sz="1867" b="0" i="1" smtClean="0">
                          <a:solidFill>
                            <a:schemeClr val="tx2"/>
                          </a:solidFill>
                          <a:latin typeface="Cambria Math" panose="02040503050406030204" pitchFamily="18" charset="0"/>
                        </a:rPr>
                        <m:t>𝑢</m:t>
                      </m:r>
                      <m:r>
                        <a:rPr lang="nl-NL" sz="1867" b="0" i="1" smtClean="0">
                          <a:solidFill>
                            <a:schemeClr val="tx2"/>
                          </a:solidFill>
                          <a:latin typeface="Cambria Math" panose="02040503050406030204" pitchFamily="18" charset="0"/>
                        </a:rPr>
                        <m:t>]∙1,660∙</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−27</m:t>
                          </m:r>
                        </m:sup>
                      </m:sSup>
                      <m:d>
                        <m:dPr>
                          <m:begChr m:val="["/>
                          <m:endChr m:val="]"/>
                          <m:ctrlPr>
                            <a:rPr lang="nl-NL" sz="1867" b="0" i="1">
                              <a:solidFill>
                                <a:schemeClr val="tx2"/>
                              </a:solidFill>
                              <a:latin typeface="Cambria Math" panose="02040503050406030204" pitchFamily="18" charset="0"/>
                            </a:rPr>
                          </m:ctrlPr>
                        </m:dPr>
                        <m:e>
                          <m:r>
                            <a:rPr lang="nl-NL" sz="1867" b="0" i="1">
                              <a:solidFill>
                                <a:schemeClr val="tx2"/>
                              </a:solidFill>
                              <a:latin typeface="Cambria Math" panose="02040503050406030204" pitchFamily="18" charset="0"/>
                            </a:rPr>
                            <m:t>𝑘𝑔</m:t>
                          </m:r>
                          <m:r>
                            <a:rPr lang="nl-NL" sz="1867" b="0" i="1">
                              <a:solidFill>
                                <a:schemeClr val="tx2"/>
                              </a:solidFill>
                              <a:latin typeface="Cambria Math" panose="02040503050406030204" pitchFamily="18" charset="0"/>
                            </a:rPr>
                            <m:t>/</m:t>
                          </m:r>
                          <m:r>
                            <a:rPr lang="nl-NL" sz="1867" b="0" i="1">
                              <a:solidFill>
                                <a:schemeClr val="tx2"/>
                              </a:solidFill>
                              <a:latin typeface="Cambria Math" panose="02040503050406030204" pitchFamily="18" charset="0"/>
                            </a:rPr>
                            <m:t>𝑢</m:t>
                          </m:r>
                        </m:e>
                      </m:d>
                      <m:r>
                        <a:rPr lang="nl-NL" sz="1867" b="0" i="1">
                          <a:solidFill>
                            <a:schemeClr val="tx2"/>
                          </a:solidFill>
                          <a:latin typeface="Cambria Math" panose="02040503050406030204" pitchFamily="18" charset="0"/>
                        </a:rPr>
                        <m:t>=3,099∙</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−28</m:t>
                          </m:r>
                        </m:sup>
                      </m:sSup>
                      <m:r>
                        <a:rPr lang="nl-NL" sz="1867" b="0" i="1">
                          <a:solidFill>
                            <a:schemeClr val="tx2"/>
                          </a:solidFill>
                          <a:latin typeface="Cambria Math" panose="02040503050406030204" pitchFamily="18" charset="0"/>
                        </a:rPr>
                        <m:t>𝑘𝑔</m:t>
                      </m:r>
                    </m:oMath>
                  </m:oMathPara>
                </a14:m>
                <a:endParaRPr lang="nl-NL" sz="1867" b="0" dirty="0">
                  <a:solidFill>
                    <a:schemeClr val="tx2"/>
                  </a:solidFill>
                </a:endParaRPr>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half" idx="2"/>
              </p:nvPr>
            </p:nvSpPr>
            <p:spPr>
              <a:xfrm>
                <a:off x="528989" y="3316248"/>
                <a:ext cx="7020563" cy="2160038"/>
              </a:xfrm>
              <a:blipFill>
                <a:blip r:embed="rId2"/>
                <a:stretch>
                  <a:fillRect l="-1390" t="-197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24013F95-0D32-0FE3-188E-21BC04DC44A6}"/>
                  </a:ext>
                </a:extLst>
              </p:cNvPr>
              <p:cNvSpPr txBox="1">
                <a:spLocks/>
              </p:cNvSpPr>
              <p:nvPr/>
            </p:nvSpPr>
            <p:spPr>
              <a:xfrm>
                <a:off x="429208" y="1492375"/>
                <a:ext cx="9723541" cy="1465045"/>
              </a:xfrm>
              <a:prstGeom prst="rect">
                <a:avLst/>
              </a:prstGeom>
            </p:spPr>
            <p:txBody>
              <a:bodyPr lIns="0" tIns="0" rIns="0" bIns="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in</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MeV</m:t>
                    </m:r>
                    <m:r>
                      <a:rPr lang="nl-NL" sz="2667" b="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endParaRPr lang="nl-NL" sz="2400" b="0" dirty="0">
                  <a:solidFill>
                    <a:schemeClr val="tx2"/>
                  </a:solidFill>
                </a:endParaRPr>
              </a:p>
              <a:p>
                <a14:m>
                  <m:oMath xmlns:m="http://schemas.openxmlformats.org/officeDocument/2006/math">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92</m:t>
                        </m:r>
                      </m:sub>
                      <m:sup>
                        <m:r>
                          <a:rPr lang="nl-NL" sz="2000" i="1">
                            <a:solidFill>
                              <a:srgbClr val="0C419A"/>
                            </a:solidFill>
                            <a:latin typeface="Cambria Math" panose="02040503050406030204" pitchFamily="18" charset="0"/>
                          </a:rPr>
                          <m:t>235</m:t>
                        </m:r>
                      </m:sup>
                      <m:e>
                        <m:r>
                          <a:rPr lang="nl-NL" sz="2000" i="1">
                            <a:solidFill>
                              <a:srgbClr val="0C419A"/>
                            </a:solidFill>
                            <a:latin typeface="Cambria Math" panose="02040503050406030204" pitchFamily="18" charset="0"/>
                          </a:rPr>
                          <m:t>𝑈</m:t>
                        </m:r>
                      </m:e>
                    </m:sPre>
                    <m:r>
                      <a:rPr lang="nl-NL" sz="2000" i="1">
                        <a:solidFill>
                          <a:srgbClr val="0C419A"/>
                        </a:solidFill>
                        <a:latin typeface="Cambria Math" panose="02040503050406030204" pitchFamily="18" charset="0"/>
                      </a:rPr>
                      <m:t>+</m:t>
                    </m:r>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0</m:t>
                        </m:r>
                      </m:sub>
                      <m:sup>
                        <m:r>
                          <a:rPr lang="nl-NL" sz="2000" i="1">
                            <a:solidFill>
                              <a:srgbClr val="0C419A"/>
                            </a:solidFill>
                            <a:latin typeface="Cambria Math" panose="02040503050406030204" pitchFamily="18" charset="0"/>
                          </a:rPr>
                          <m:t>1</m:t>
                        </m:r>
                      </m:sup>
                      <m:e>
                        <m:r>
                          <a:rPr lang="nl-NL" sz="2000" i="1">
                            <a:solidFill>
                              <a:srgbClr val="0C419A"/>
                            </a:solidFill>
                            <a:latin typeface="Cambria Math" panose="02040503050406030204" pitchFamily="18" charset="0"/>
                          </a:rPr>
                          <m:t>𝑛</m:t>
                        </m:r>
                      </m:e>
                    </m:sPre>
                  </m:oMath>
                </a14:m>
                <a:r>
                  <a:rPr lang="nl-NL" sz="2000" dirty="0">
                    <a:solidFill>
                      <a:srgbClr val="FFFFFF"/>
                    </a:solidFill>
                    <a:sym typeface="Arial Medium"/>
                  </a:rPr>
                  <a:t> </a:t>
                </a:r>
                <a:r>
                  <a:rPr lang="nl-NL" sz="2000" dirty="0">
                    <a:solidFill>
                      <a:schemeClr val="tx2"/>
                    </a:solidFill>
                    <a:sym typeface="Wingdings" panose="05000000000000000000" pitchFamily="2" charset="2"/>
                  </a:rPr>
                  <a:t></a:t>
                </a:r>
                <a:r>
                  <a:rPr lang="nl-NL" sz="2000" dirty="0">
                    <a:solidFill>
                      <a:schemeClr val="tx2"/>
                    </a:solidFill>
                    <a:sym typeface="Arial Medium"/>
                  </a:rPr>
                  <a:t> </a:t>
                </a:r>
                <a14:m>
                  <m:oMath xmlns:m="http://schemas.openxmlformats.org/officeDocument/2006/math">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36</m:t>
                        </m:r>
                      </m:sub>
                      <m:sup>
                        <m:r>
                          <a:rPr lang="nl-NL" sz="2000" i="1">
                            <a:solidFill>
                              <a:srgbClr val="34AA87"/>
                            </a:solidFill>
                            <a:latin typeface="Cambria Math" panose="02040503050406030204" pitchFamily="18" charset="0"/>
                          </a:rPr>
                          <m:t>92</m:t>
                        </m:r>
                      </m:sup>
                      <m:e>
                        <m:r>
                          <a:rPr lang="nl-NL" sz="2000" i="1">
                            <a:solidFill>
                              <a:srgbClr val="34AA87"/>
                            </a:solidFill>
                            <a:latin typeface="Cambria Math" panose="02040503050406030204" pitchFamily="18" charset="0"/>
                          </a:rPr>
                          <m:t>𝐾𝑟</m:t>
                        </m:r>
                      </m:e>
                    </m:sPre>
                    <m:r>
                      <a:rPr lang="nl-NL" sz="2000" i="1">
                        <a:solidFill>
                          <a:srgbClr val="34AA87"/>
                        </a:solidFill>
                        <a:latin typeface="Cambria Math" panose="02040503050406030204" pitchFamily="18" charset="0"/>
                      </a:rPr>
                      <m:t>+</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56</m:t>
                        </m:r>
                      </m:sub>
                      <m:sup>
                        <m:r>
                          <a:rPr lang="nl-NL" sz="2000" i="1">
                            <a:solidFill>
                              <a:srgbClr val="34AA87"/>
                            </a:solidFill>
                            <a:latin typeface="Cambria Math" panose="02040503050406030204" pitchFamily="18" charset="0"/>
                          </a:rPr>
                          <m:t>141</m:t>
                        </m:r>
                      </m:sup>
                      <m:e>
                        <m:r>
                          <a:rPr lang="nl-NL" sz="2000" i="1">
                            <a:solidFill>
                              <a:srgbClr val="34AA87"/>
                            </a:solidFill>
                            <a:latin typeface="Cambria Math" panose="02040503050406030204" pitchFamily="18" charset="0"/>
                          </a:rPr>
                          <m:t>𝐵𝑎</m:t>
                        </m:r>
                      </m:e>
                    </m:sPre>
                    <m:r>
                      <a:rPr lang="nl-NL" sz="2000" i="1">
                        <a:solidFill>
                          <a:srgbClr val="34AA87"/>
                        </a:solidFill>
                        <a:latin typeface="Cambria Math" panose="02040503050406030204" pitchFamily="18" charset="0"/>
                      </a:rPr>
                      <m:t>+3 </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0</m:t>
                        </m:r>
                      </m:sub>
                      <m:sup>
                        <m:r>
                          <a:rPr lang="nl-NL" sz="2000" i="1">
                            <a:solidFill>
                              <a:srgbClr val="34AA87"/>
                            </a:solidFill>
                            <a:latin typeface="Cambria Math" panose="02040503050406030204" pitchFamily="18" charset="0"/>
                          </a:rPr>
                          <m:t>1</m:t>
                        </m:r>
                      </m:sup>
                      <m:e>
                        <m:r>
                          <a:rPr lang="nl-NL" sz="2000" i="1">
                            <a:solidFill>
                              <a:srgbClr val="34AA87"/>
                            </a:solidFill>
                            <a:latin typeface="Cambria Math" panose="02040503050406030204" pitchFamily="18" charset="0"/>
                          </a:rPr>
                          <m:t>𝑛</m:t>
                        </m:r>
                      </m:e>
                    </m:sPre>
                    <m:r>
                      <a:rPr lang="nl-NL" sz="2000" i="1" smtClean="0">
                        <a:solidFill>
                          <a:schemeClr val="tx2"/>
                        </a:solidFill>
                        <a:latin typeface="Cambria Math" panose="02040503050406030204" pitchFamily="18" charset="0"/>
                      </a:rPr>
                      <m:t>+</m:t>
                    </m:r>
                    <m:r>
                      <a:rPr lang="nl-NL" sz="2000" b="0" i="1" smtClean="0">
                        <a:solidFill>
                          <a:schemeClr val="tx2"/>
                        </a:solidFill>
                        <a:latin typeface="Cambria Math" panose="02040503050406030204" pitchFamily="18" charset="0"/>
                      </a:rPr>
                      <m:t>𝑒𝑛𝑒𝑟𝑔𝑖𝑒</m:t>
                    </m:r>
                  </m:oMath>
                </a14:m>
                <a:endParaRPr lang="nl-NL" sz="2000" i="1" dirty="0">
                  <a:solidFill>
                    <a:srgbClr val="002060"/>
                  </a:solidFill>
                </a:endParaRPr>
              </a:p>
              <a:p>
                <a:endParaRPr lang="nl-NL" sz="2000" dirty="0"/>
              </a:p>
            </p:txBody>
          </p:sp>
        </mc:Choice>
        <mc:Fallback xmlns="">
          <p:sp>
            <p:nvSpPr>
              <p:cNvPr id="9" name="Tijdelijke aanduiding voor tekst 1">
                <a:extLst>
                  <a:ext uri="{FF2B5EF4-FFF2-40B4-BE49-F238E27FC236}">
                    <a16:creationId xmlns:a16="http://schemas.microsoft.com/office/drawing/2014/main" id="{24013F95-0D32-0FE3-188E-21BC04DC44A6}"/>
                  </a:ext>
                </a:extLst>
              </p:cNvPr>
              <p:cNvSpPr txBox="1">
                <a:spLocks noRot="1" noChangeAspect="1" noMove="1" noResize="1" noEditPoints="1" noAdjustHandles="1" noChangeArrowheads="1" noChangeShapeType="1" noTextEdit="1"/>
              </p:cNvSpPr>
              <p:nvPr/>
            </p:nvSpPr>
            <p:spPr>
              <a:xfrm>
                <a:off x="429208" y="1492375"/>
                <a:ext cx="9723541" cy="1465045"/>
              </a:xfrm>
              <a:prstGeom prst="rect">
                <a:avLst/>
              </a:prstGeom>
              <a:blipFill>
                <a:blip r:embed="rId3"/>
                <a:stretch>
                  <a:fillRect l="-125" t="-7083" r="-63"/>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196093A8-ED07-24CD-8413-AE049A9DC4CF}"/>
              </a:ext>
            </a:extLst>
          </p:cNvPr>
          <p:cNvSpPr txBox="1">
            <a:spLocks/>
          </p:cNvSpPr>
          <p:nvPr/>
        </p:nvSpPr>
        <p:spPr>
          <a:xfrm>
            <a:off x="528989" y="632606"/>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pic>
        <p:nvPicPr>
          <p:cNvPr id="11" name="Graphic 10">
            <a:extLst>
              <a:ext uri="{FF2B5EF4-FFF2-40B4-BE49-F238E27FC236}">
                <a16:creationId xmlns:a16="http://schemas.microsoft.com/office/drawing/2014/main" id="{F95086E3-941B-05B5-FF2D-7A9E6E626C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3738" y="1806502"/>
            <a:ext cx="3270900" cy="3270900"/>
          </a:xfrm>
          <a:prstGeom prst="rect">
            <a:avLst/>
          </a:prstGeom>
        </p:spPr>
      </p:pic>
    </p:spTree>
    <p:extLst>
      <p:ext uri="{BB962C8B-B14F-4D97-AF65-F5344CB8AC3E}">
        <p14:creationId xmlns:p14="http://schemas.microsoft.com/office/powerpoint/2010/main" val="29014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E3A57-D3BC-9291-C249-82A4A5B3C3F8}"/>
              </a:ext>
            </a:extLst>
          </p:cNvPr>
          <p:cNvSpPr>
            <a:spLocks noGrp="1"/>
          </p:cNvSpPr>
          <p:nvPr>
            <p:ph type="title"/>
          </p:nvPr>
        </p:nvSpPr>
        <p:spPr>
          <a:xfrm>
            <a:off x="508473" y="531184"/>
            <a:ext cx="8628062" cy="824644"/>
          </a:xfrm>
        </p:spPr>
        <p:txBody>
          <a:bodyPr>
            <a:normAutofit fontScale="90000"/>
          </a:bodyPr>
          <a:lstStyle/>
          <a:p>
            <a:r>
              <a:rPr lang="nl-NL" dirty="0"/>
              <a:t>Vervolg v</a:t>
            </a:r>
            <a:r>
              <a:rPr lang="nl-NL" sz="3200" dirty="0"/>
              <a:t>oorbeeld: massadefect</a:t>
            </a:r>
            <a:br>
              <a:rPr lang="nl-NL" sz="3200" dirty="0"/>
            </a:br>
            <a:endParaRPr lang="nl-NL" dirty="0"/>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half" idx="2"/>
              </p:nvPr>
            </p:nvSpPr>
            <p:spPr>
              <a:xfrm>
                <a:off x="508473" y="2962958"/>
                <a:ext cx="10856278" cy="3811588"/>
              </a:xfrm>
            </p:spPr>
            <p:txBody>
              <a:bodyPr>
                <a:normAutofit fontScale="92500"/>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1100611" rtl="0" eaLnBrk="1" fontAlgn="auto" latinLnBrk="0" hangingPunct="0">
                  <a:lnSpc>
                    <a:spcPct val="100000"/>
                  </a:lnSpc>
                  <a:spcBef>
                    <a:spcPts val="67"/>
                  </a:spcBef>
                  <a:spcAft>
                    <a:spcPts val="67"/>
                  </a:spcAft>
                  <a:buClrTx/>
                  <a:buSzTx/>
                  <a:buFontTx/>
                  <a:buNone/>
                  <a:tabLst/>
                  <a:defRPr/>
                </a:pPr>
                <a:r>
                  <a:rPr lang="nl-NL" sz="2400" kern="0" dirty="0">
                    <a:solidFill>
                      <a:schemeClr val="accent2"/>
                    </a:solidFill>
                    <a:latin typeface="+mj-lt"/>
                    <a:sym typeface="Helvetica Neue"/>
                  </a:rPr>
                  <a:t>3. Als laatste</a:t>
                </a:r>
                <a:r>
                  <a:rPr lang="nl-NL" sz="2400" b="0" kern="0" dirty="0">
                    <a:solidFill>
                      <a:schemeClr val="accent2"/>
                    </a:solidFill>
                    <a:latin typeface="+mj-lt"/>
                    <a:sym typeface="Helvetica Neue"/>
                  </a:rPr>
                  <a:t>: pas de formule</a:t>
                </a:r>
                <a:r>
                  <a:rPr kumimoji="0" lang="nl-NL" sz="2400" b="0" i="0" u="none" strike="noStrike" kern="0" cap="none" spc="0" normalizeH="0" baseline="0" noProof="0" dirty="0">
                    <a:ln>
                      <a:noFill/>
                    </a:ln>
                    <a:solidFill>
                      <a:schemeClr val="accent2"/>
                    </a:solidFill>
                    <a:effectLst/>
                    <a:uLnTx/>
                    <a:uFillTx/>
                    <a:latin typeface="+mj-lt"/>
                    <a:sym typeface="Helvetica Neue"/>
                  </a:rPr>
                  <a:t> </a:t>
                </a:r>
                <a14:m>
                  <m:oMath xmlns:m="http://schemas.openxmlformats.org/officeDocument/2006/math">
                    <m:r>
                      <a:rPr kumimoji="0" lang="el-GR" sz="2400" b="1" i="1" u="none" strike="noStrike" kern="0" cap="none" spc="0" normalizeH="0" baseline="0" noProof="0" smtClean="0">
                        <a:ln>
                          <a:noFill/>
                        </a:ln>
                        <a:solidFill>
                          <a:schemeClr val="accent2"/>
                        </a:solidFill>
                        <a:effectLst/>
                        <a:uLnTx/>
                        <a:uFillTx/>
                        <a:latin typeface="Cambria Math" panose="02040503050406030204" pitchFamily="18" charset="0"/>
                        <a:sym typeface="Helvetica Neue"/>
                      </a:rPr>
                      <m:t>𝜟</m:t>
                    </m:r>
                    <m:r>
                      <a:rPr kumimoji="0" lang="nl-NL" sz="2400" b="1" i="1" u="none" strike="noStrike" kern="0" cap="none" spc="0" normalizeH="0" baseline="0" noProof="0">
                        <a:ln>
                          <a:noFill/>
                        </a:ln>
                        <a:solidFill>
                          <a:schemeClr val="accent2"/>
                        </a:solidFill>
                        <a:effectLst/>
                        <a:uLnTx/>
                        <a:uFillTx/>
                        <a:latin typeface="Cambria Math" panose="02040503050406030204" pitchFamily="18" charset="0"/>
                        <a:sym typeface="Helvetica Neue"/>
                      </a:rPr>
                      <m:t>𝑬</m:t>
                    </m:r>
                  </m:oMath>
                </a14:m>
                <a:r>
                  <a:rPr kumimoji="0" lang="nl-NL" sz="2400" i="0" u="none" strike="noStrike" kern="0" cap="none" spc="0" normalizeH="0" baseline="0" noProof="0" dirty="0">
                    <a:ln>
                      <a:noFill/>
                    </a:ln>
                    <a:solidFill>
                      <a:schemeClr val="accent2"/>
                    </a:solidFill>
                    <a:effectLst/>
                    <a:uLnTx/>
                    <a:uFillTx/>
                    <a:latin typeface="+mj-lt"/>
                    <a:sym typeface="Helvetica Neue"/>
                  </a:rPr>
                  <a:t> =</a:t>
                </a:r>
                <a:r>
                  <a:rPr kumimoji="0" lang="nl-NL" sz="2400" i="0" u="none" strike="noStrike" kern="0" cap="none" spc="0" normalizeH="0" noProof="0" dirty="0">
                    <a:ln>
                      <a:noFill/>
                    </a:ln>
                    <a:solidFill>
                      <a:schemeClr val="accent2"/>
                    </a:solidFill>
                    <a:effectLst/>
                    <a:uLnTx/>
                    <a:uFillTx/>
                    <a:latin typeface="+mj-lt"/>
                    <a:sym typeface="Helvetica Neue"/>
                  </a:rPr>
                  <a:t> </a:t>
                </a:r>
                <a14:m>
                  <m:oMath xmlns:m="http://schemas.openxmlformats.org/officeDocument/2006/math">
                    <m:r>
                      <a:rPr lang="el-GR" sz="2400" b="1" i="1">
                        <a:solidFill>
                          <a:schemeClr val="accent2"/>
                        </a:solidFill>
                        <a:latin typeface="Cambria Math" panose="02040503050406030204" pitchFamily="18" charset="0"/>
                      </a:rPr>
                      <m:t>𝜟</m:t>
                    </m:r>
                    <m:r>
                      <a:rPr lang="nl-NL" sz="2400" b="1" i="1">
                        <a:solidFill>
                          <a:schemeClr val="accent2"/>
                        </a:solidFill>
                        <a:latin typeface="Cambria Math" panose="02040503050406030204" pitchFamily="18" charset="0"/>
                      </a:rPr>
                      <m:t>𝒎</m:t>
                    </m:r>
                    <m:r>
                      <a:rPr lang="nl-NL" sz="2400" b="1" i="1">
                        <a:solidFill>
                          <a:schemeClr val="accent2"/>
                        </a:solidFill>
                        <a:latin typeface="Cambria Math" panose="02040503050406030204" pitchFamily="18" charset="0"/>
                      </a:rPr>
                      <m:t>·</m:t>
                    </m:r>
                    <m:sSup>
                      <m:sSupPr>
                        <m:ctrlPr>
                          <a:rPr lang="nl-NL" sz="2400" i="1">
                            <a:solidFill>
                              <a:schemeClr val="accent2"/>
                            </a:solidFill>
                            <a:latin typeface="Cambria Math" panose="02040503050406030204" pitchFamily="18" charset="0"/>
                          </a:rPr>
                        </m:ctrlPr>
                      </m:sSupPr>
                      <m:e>
                        <m:r>
                          <a:rPr lang="nl-NL" sz="2400" b="1" i="1">
                            <a:solidFill>
                              <a:schemeClr val="accent2"/>
                            </a:solidFill>
                            <a:latin typeface="Cambria Math" panose="02040503050406030204" pitchFamily="18" charset="0"/>
                          </a:rPr>
                          <m:t>𝒄</m:t>
                        </m:r>
                      </m:e>
                      <m:sup>
                        <m:r>
                          <a:rPr lang="nl-NL" sz="2400" b="1" i="1">
                            <a:solidFill>
                              <a:schemeClr val="accent2"/>
                            </a:solidFill>
                            <a:latin typeface="Cambria Math" panose="02040503050406030204" pitchFamily="18" charset="0"/>
                          </a:rPr>
                          <m:t>𝟐</m:t>
                        </m:r>
                      </m:sup>
                    </m:sSup>
                  </m:oMath>
                </a14:m>
                <a:r>
                  <a:rPr lang="nl-NL" sz="2400" dirty="0">
                    <a:solidFill>
                      <a:schemeClr val="accent2"/>
                    </a:solidFill>
                    <a:latin typeface="+mj-lt"/>
                  </a:rPr>
                  <a:t>  </a:t>
                </a:r>
                <a:r>
                  <a:rPr lang="nl-NL" sz="2400" b="0" dirty="0">
                    <a:solidFill>
                      <a:schemeClr val="accent2"/>
                    </a:solidFill>
                    <a:latin typeface="+mj-lt"/>
                  </a:rPr>
                  <a:t>toe.</a:t>
                </a:r>
              </a:p>
              <a:p>
                <a:pPr marL="0" marR="0" lvl="0" indent="0" algn="l" defTabSz="1100611" rtl="0" eaLnBrk="1" fontAlgn="auto" latinLnBrk="0" hangingPunct="0">
                  <a:lnSpc>
                    <a:spcPct val="100000"/>
                  </a:lnSpc>
                  <a:spcBef>
                    <a:spcPts val="67"/>
                  </a:spcBef>
                  <a:spcAft>
                    <a:spcPts val="67"/>
                  </a:spcAft>
                  <a:buClrTx/>
                  <a:buSzTx/>
                  <a:buFontTx/>
                  <a:buNone/>
                  <a:tabLst/>
                  <a:defRPr/>
                </a:pPr>
                <a:endParaRPr lang="nl-NL" sz="2400" b="0" dirty="0">
                  <a:solidFill>
                    <a:schemeClr val="accent2"/>
                  </a:solidFill>
                  <a:latin typeface="+mj-lt"/>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m:t>
                      </m:r>
                      <m:r>
                        <a:rPr lang="nl-NL" sz="1867" b="0" i="1" smtClean="0">
                          <a:solidFill>
                            <a:schemeClr val="tx2"/>
                          </a:solidFill>
                          <a:latin typeface="Cambria Math" panose="02040503050406030204" pitchFamily="18" charset="0"/>
                        </a:rPr>
                        <m:t>𝐸</m:t>
                      </m:r>
                      <m:r>
                        <a:rPr lang="nl-NL" sz="1867" b="0" i="1" smtClean="0">
                          <a:solidFill>
                            <a:schemeClr val="tx2"/>
                          </a:solidFill>
                          <a:latin typeface="Cambria Math" panose="02040503050406030204" pitchFamily="18" charset="0"/>
                        </a:rPr>
                        <m:t>=3,099∙</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−28</m:t>
                          </m:r>
                        </m:sup>
                      </m:sSup>
                      <m:d>
                        <m:dPr>
                          <m:begChr m:val="["/>
                          <m:endChr m:val="]"/>
                          <m:ctrlPr>
                            <a:rPr lang="nl-NL" sz="1867" b="0" i="1">
                              <a:solidFill>
                                <a:schemeClr val="tx2"/>
                              </a:solidFill>
                              <a:latin typeface="Cambria Math" panose="02040503050406030204" pitchFamily="18" charset="0"/>
                            </a:rPr>
                          </m:ctrlPr>
                        </m:dPr>
                        <m:e>
                          <m:r>
                            <a:rPr lang="nl-NL" sz="1867" b="0" i="1">
                              <a:solidFill>
                                <a:schemeClr val="tx2"/>
                              </a:solidFill>
                              <a:latin typeface="Cambria Math" panose="02040503050406030204" pitchFamily="18" charset="0"/>
                            </a:rPr>
                            <m:t>𝑘𝑔</m:t>
                          </m:r>
                        </m:e>
                      </m:d>
                      <m:r>
                        <a:rPr lang="nl-NL" sz="1867" b="0" i="1">
                          <a:solidFill>
                            <a:schemeClr val="tx2"/>
                          </a:solidFill>
                          <a:latin typeface="Cambria Math" panose="02040503050406030204" pitchFamily="18" charset="0"/>
                        </a:rPr>
                        <m:t>·</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2,998∙</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8</m:t>
                              </m:r>
                            </m:sup>
                          </m:sSup>
                          <m:r>
                            <a:rPr lang="nl-NL" sz="1867" b="0" i="1">
                              <a:solidFill>
                                <a:schemeClr val="tx2"/>
                              </a:solidFill>
                              <a:latin typeface="Cambria Math" panose="02040503050406030204" pitchFamily="18" charset="0"/>
                            </a:rPr>
                            <m:t> </m:t>
                          </m:r>
                          <m:d>
                            <m:dPr>
                              <m:begChr m:val="["/>
                              <m:endChr m:val="]"/>
                              <m:ctrlPr>
                                <a:rPr lang="nl-NL" sz="1867" b="0" i="1">
                                  <a:solidFill>
                                    <a:schemeClr val="tx2"/>
                                  </a:solidFill>
                                  <a:latin typeface="Cambria Math" panose="02040503050406030204" pitchFamily="18" charset="0"/>
                                </a:rPr>
                              </m:ctrlPr>
                            </m:dPr>
                            <m:e>
                              <m:f>
                                <m:fPr>
                                  <m:ctrlPr>
                                    <a:rPr lang="nl-NL" sz="1867" b="0" i="1">
                                      <a:solidFill>
                                        <a:schemeClr val="tx2"/>
                                      </a:solidFill>
                                      <a:latin typeface="Cambria Math" panose="02040503050406030204" pitchFamily="18" charset="0"/>
                                    </a:rPr>
                                  </m:ctrlPr>
                                </m:fPr>
                                <m:num>
                                  <m:r>
                                    <a:rPr lang="nl-NL" sz="1867" b="0" i="1">
                                      <a:solidFill>
                                        <a:schemeClr val="tx2"/>
                                      </a:solidFill>
                                      <a:latin typeface="Cambria Math" panose="02040503050406030204" pitchFamily="18" charset="0"/>
                                    </a:rPr>
                                    <m:t>𝑚</m:t>
                                  </m:r>
                                </m:num>
                                <m:den>
                                  <m:r>
                                    <a:rPr lang="nl-NL" sz="1867" b="0" i="1">
                                      <a:solidFill>
                                        <a:schemeClr val="tx2"/>
                                      </a:solidFill>
                                      <a:latin typeface="Cambria Math" panose="02040503050406030204" pitchFamily="18" charset="0"/>
                                    </a:rPr>
                                    <m:t>𝑠</m:t>
                                  </m:r>
                                </m:den>
                              </m:f>
                            </m:e>
                          </m:d>
                        </m:e>
                        <m:sup>
                          <m:r>
                            <a:rPr lang="nl-NL" sz="1867" b="0" i="1">
                              <a:solidFill>
                                <a:schemeClr val="tx2"/>
                              </a:solidFill>
                              <a:latin typeface="Cambria Math" panose="02040503050406030204" pitchFamily="18" charset="0"/>
                            </a:rPr>
                            <m:t>2</m:t>
                          </m:r>
                        </m:sup>
                      </m:sSup>
                      <m:r>
                        <a:rPr lang="nl-NL" sz="1867" b="0" i="1">
                          <a:solidFill>
                            <a:schemeClr val="tx2"/>
                          </a:solidFill>
                          <a:latin typeface="Cambria Math" panose="02040503050406030204" pitchFamily="18" charset="0"/>
                        </a:rPr>
                        <m:t>=2,785∙</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−11</m:t>
                          </m:r>
                        </m:sup>
                      </m:sSup>
                      <m:r>
                        <a:rPr lang="nl-NL" sz="1867" b="0" i="1">
                          <a:solidFill>
                            <a:schemeClr val="tx2"/>
                          </a:solidFill>
                          <a:latin typeface="Cambria Math" panose="02040503050406030204" pitchFamily="18" charset="0"/>
                        </a:rPr>
                        <m:t>𝐽</m:t>
                      </m:r>
                    </m:oMath>
                  </m:oMathPara>
                </a14:m>
                <a:endParaRPr lang="nl-NL" sz="1867" b="0" dirty="0">
                  <a:solidFill>
                    <a:schemeClr val="tx2"/>
                  </a:solidFill>
                  <a:latin typeface="+mj-lt"/>
                </a:endParaRPr>
              </a:p>
              <a:p>
                <a:endParaRPr lang="nl-NL" sz="1867" b="0" dirty="0">
                  <a:solidFill>
                    <a:schemeClr val="tx2"/>
                  </a:solidFill>
                  <a:latin typeface="+mj-lt"/>
                </a:endParaRPr>
              </a:p>
              <a:p>
                <a:pPr algn="l"/>
                <a:r>
                  <a:rPr lang="nl-NL" sz="1867" b="0" i="1" dirty="0">
                    <a:solidFill>
                      <a:schemeClr val="tx2"/>
                    </a:solidFill>
                    <a:latin typeface="+mj-lt"/>
                  </a:rPr>
                  <a:t>1 eV = </a:t>
                </a:r>
                <a14:m>
                  <m:oMath xmlns:m="http://schemas.openxmlformats.org/officeDocument/2006/math">
                    <m:r>
                      <a:rPr lang="nl-NL" sz="1867" b="0" i="1">
                        <a:solidFill>
                          <a:schemeClr val="tx2"/>
                        </a:solidFill>
                        <a:latin typeface="Cambria Math" panose="02040503050406030204" pitchFamily="18" charset="0"/>
                      </a:rPr>
                      <m:t>1,60</m:t>
                    </m:r>
                    <m:r>
                      <a:rPr lang="nl-NL" sz="1867" b="0" i="1" smtClean="0">
                        <a:solidFill>
                          <a:schemeClr val="tx2"/>
                        </a:solidFill>
                        <a:latin typeface="Cambria Math" panose="02040503050406030204" pitchFamily="18" charset="0"/>
                      </a:rPr>
                      <m:t>2</m:t>
                    </m:r>
                    <m:r>
                      <a:rPr lang="nl-NL" sz="1867" b="0" i="1">
                        <a:solidFill>
                          <a:schemeClr val="tx2"/>
                        </a:solidFill>
                        <a:latin typeface="Cambria Math" panose="02040503050406030204" pitchFamily="18" charset="0"/>
                      </a:rPr>
                      <m:t>∙</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−19</m:t>
                        </m:r>
                      </m:sup>
                    </m:sSup>
                  </m:oMath>
                </a14:m>
                <a:r>
                  <a:rPr lang="nl-NL" sz="1867" b="0" i="1" dirty="0">
                    <a:solidFill>
                      <a:schemeClr val="tx2"/>
                    </a:solidFill>
                    <a:latin typeface="+mj-lt"/>
                  </a:rPr>
                  <a:t> Joule (BINAS tabel 5)</a:t>
                </a:r>
              </a:p>
              <a:p>
                <a:pPr algn="l"/>
                <a:endParaRPr lang="nl-NL" sz="1867" b="0" dirty="0">
                  <a:solidFill>
                    <a:schemeClr val="tx2"/>
                  </a:solidFill>
                  <a:latin typeface="+mj-lt"/>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m:t>
                      </m:r>
                      <m:r>
                        <a:rPr lang="nl-NL" sz="1867" b="0" i="1" smtClean="0">
                          <a:solidFill>
                            <a:schemeClr val="tx2"/>
                          </a:solidFill>
                          <a:latin typeface="Cambria Math" panose="02040503050406030204" pitchFamily="18" charset="0"/>
                        </a:rPr>
                        <m:t>𝐸</m:t>
                      </m:r>
                      <m:r>
                        <a:rPr lang="nl-NL" sz="1867" b="0" i="1" smtClean="0">
                          <a:solidFill>
                            <a:schemeClr val="tx2"/>
                          </a:solidFill>
                          <a:latin typeface="Cambria Math" panose="02040503050406030204" pitchFamily="18" charset="0"/>
                        </a:rPr>
                        <m:t>= </m:t>
                      </m:r>
                      <m:f>
                        <m:fPr>
                          <m:ctrlPr>
                            <a:rPr lang="nl-NL" sz="1867" b="0" i="1">
                              <a:solidFill>
                                <a:schemeClr val="tx2"/>
                              </a:solidFill>
                              <a:latin typeface="Cambria Math" panose="02040503050406030204" pitchFamily="18" charset="0"/>
                            </a:rPr>
                          </m:ctrlPr>
                        </m:fPr>
                        <m:num>
                          <m:r>
                            <a:rPr lang="nl-NL" sz="1867" b="0" i="1">
                              <a:solidFill>
                                <a:schemeClr val="tx2"/>
                              </a:solidFill>
                              <a:latin typeface="Cambria Math" panose="02040503050406030204" pitchFamily="18" charset="0"/>
                            </a:rPr>
                            <m:t>2,785∙</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−11</m:t>
                              </m:r>
                            </m:sup>
                          </m:sSup>
                          <m:r>
                            <a:rPr lang="nl-NL" sz="1867" b="0" i="1">
                              <a:solidFill>
                                <a:schemeClr val="tx2"/>
                              </a:solidFill>
                              <a:latin typeface="Cambria Math" panose="02040503050406030204" pitchFamily="18" charset="0"/>
                            </a:rPr>
                            <m:t> [</m:t>
                          </m:r>
                          <m:r>
                            <a:rPr lang="nl-NL" sz="1867" b="0" i="1">
                              <a:solidFill>
                                <a:schemeClr val="tx2"/>
                              </a:solidFill>
                              <a:latin typeface="Cambria Math" panose="02040503050406030204" pitchFamily="18" charset="0"/>
                            </a:rPr>
                            <m:t>𝐽</m:t>
                          </m:r>
                          <m:r>
                            <a:rPr lang="nl-NL" sz="1867" b="0" i="1">
                              <a:solidFill>
                                <a:schemeClr val="tx2"/>
                              </a:solidFill>
                              <a:latin typeface="Cambria Math" panose="02040503050406030204" pitchFamily="18" charset="0"/>
                            </a:rPr>
                            <m:t>]</m:t>
                          </m:r>
                        </m:num>
                        <m:den>
                          <m:r>
                            <a:rPr lang="nl-NL" sz="1867" b="0" i="1">
                              <a:solidFill>
                                <a:schemeClr val="tx2"/>
                              </a:solidFill>
                              <a:latin typeface="Cambria Math" panose="02040503050406030204" pitchFamily="18" charset="0"/>
                            </a:rPr>
                            <m:t>1,602∙</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−19</m:t>
                              </m:r>
                            </m:sup>
                          </m:sSup>
                          <m:r>
                            <a:rPr lang="nl-NL" sz="1867" b="0" i="1">
                              <a:solidFill>
                                <a:schemeClr val="tx2"/>
                              </a:solidFill>
                              <a:latin typeface="Cambria Math" panose="02040503050406030204" pitchFamily="18" charset="0"/>
                            </a:rPr>
                            <m:t> [</m:t>
                          </m:r>
                          <m:r>
                            <a:rPr lang="nl-NL" sz="1867" b="0" i="1">
                              <a:solidFill>
                                <a:schemeClr val="tx2"/>
                              </a:solidFill>
                              <a:latin typeface="Cambria Math" panose="02040503050406030204" pitchFamily="18" charset="0"/>
                            </a:rPr>
                            <m:t>𝐽</m:t>
                          </m:r>
                          <m:r>
                            <a:rPr lang="nl-NL" sz="1867" b="0" i="1">
                              <a:solidFill>
                                <a:schemeClr val="tx2"/>
                              </a:solidFill>
                              <a:latin typeface="Cambria Math" panose="02040503050406030204" pitchFamily="18" charset="0"/>
                            </a:rPr>
                            <m:t>/</m:t>
                          </m:r>
                          <m:r>
                            <a:rPr lang="nl-NL" sz="1867" b="0" i="1">
                              <a:solidFill>
                                <a:schemeClr val="tx2"/>
                              </a:solidFill>
                              <a:latin typeface="Cambria Math" panose="02040503050406030204" pitchFamily="18" charset="0"/>
                            </a:rPr>
                            <m:t>𝑒𝑉</m:t>
                          </m:r>
                          <m:r>
                            <a:rPr lang="nl-NL" sz="1867" b="0" i="1">
                              <a:solidFill>
                                <a:schemeClr val="tx2"/>
                              </a:solidFill>
                              <a:latin typeface="Cambria Math" panose="02040503050406030204" pitchFamily="18" charset="0"/>
                            </a:rPr>
                            <m:t>]</m:t>
                          </m:r>
                        </m:den>
                      </m:f>
                      <m:r>
                        <a:rPr lang="nl-NL" sz="1867" b="0" i="1">
                          <a:solidFill>
                            <a:schemeClr val="tx2"/>
                          </a:solidFill>
                          <a:latin typeface="Cambria Math" panose="02040503050406030204" pitchFamily="18" charset="0"/>
                        </a:rPr>
                        <m:t> =173,8</m:t>
                      </m:r>
                      <m:r>
                        <a:rPr lang="nl-NL" sz="1867" b="0" i="1" smtClean="0">
                          <a:solidFill>
                            <a:schemeClr val="tx2"/>
                          </a:solidFill>
                          <a:latin typeface="Cambria Math" panose="02040503050406030204" pitchFamily="18" charset="0"/>
                          <a:ea typeface="Cambria Math" panose="02040503050406030204" pitchFamily="18" charset="0"/>
                        </a:rPr>
                        <m:t>∙</m:t>
                      </m:r>
                      <m:sSup>
                        <m:sSupPr>
                          <m:ctrlPr>
                            <a:rPr lang="nl-NL" sz="1867" b="0" i="1" smtClean="0">
                              <a:solidFill>
                                <a:schemeClr val="tx2"/>
                              </a:solidFill>
                              <a:latin typeface="Cambria Math" panose="02040503050406030204" pitchFamily="18" charset="0"/>
                              <a:ea typeface="Cambria Math" panose="02040503050406030204" pitchFamily="18" charset="0"/>
                            </a:rPr>
                          </m:ctrlPr>
                        </m:sSupPr>
                        <m:e>
                          <m:r>
                            <a:rPr lang="nl-NL" sz="1867" b="0" i="1" smtClean="0">
                              <a:solidFill>
                                <a:schemeClr val="tx2"/>
                              </a:solidFill>
                              <a:latin typeface="Cambria Math" panose="02040503050406030204" pitchFamily="18" charset="0"/>
                              <a:ea typeface="Cambria Math" panose="02040503050406030204" pitchFamily="18" charset="0"/>
                            </a:rPr>
                            <m:t>10</m:t>
                          </m:r>
                        </m:e>
                        <m:sup>
                          <m:r>
                            <a:rPr lang="nl-NL" sz="1867" b="0" i="1" smtClean="0">
                              <a:solidFill>
                                <a:schemeClr val="tx2"/>
                              </a:solidFill>
                              <a:latin typeface="Cambria Math" panose="02040503050406030204" pitchFamily="18" charset="0"/>
                              <a:ea typeface="Cambria Math" panose="02040503050406030204" pitchFamily="18" charset="0"/>
                            </a:rPr>
                            <m:t>6</m:t>
                          </m:r>
                        </m:sup>
                      </m:sSup>
                      <m:r>
                        <a:rPr lang="nl-NL" sz="1867" b="0" i="1">
                          <a:solidFill>
                            <a:schemeClr val="tx2"/>
                          </a:solidFill>
                          <a:latin typeface="Cambria Math" panose="02040503050406030204" pitchFamily="18" charset="0"/>
                        </a:rPr>
                        <m:t>𝑒𝑉</m:t>
                      </m:r>
                      <m:r>
                        <a:rPr lang="nl-NL" sz="1867" b="0" i="1">
                          <a:solidFill>
                            <a:schemeClr val="tx2"/>
                          </a:solidFill>
                          <a:latin typeface="Cambria Math" panose="02040503050406030204" pitchFamily="18" charset="0"/>
                        </a:rPr>
                        <m:t> </m:t>
                      </m:r>
                    </m:oMath>
                  </m:oMathPara>
                </a14:m>
                <a:endParaRPr lang="nl-NL" sz="1867" b="0" dirty="0">
                  <a:solidFill>
                    <a:schemeClr val="tx2"/>
                  </a:solidFill>
                  <a:latin typeface="+mj-lt"/>
                </a:endParaRPr>
              </a:p>
              <a:p>
                <a:endParaRPr lang="nl-NL" sz="1867" b="0" i="1" dirty="0">
                  <a:solidFill>
                    <a:schemeClr val="tx2"/>
                  </a:solidFill>
                  <a:latin typeface="+mj-lt"/>
                  <a:ea typeface="Cambria Math" panose="02040503050406030204" pitchFamily="18" charset="0"/>
                </a:endParaRPr>
              </a:p>
              <a:p>
                <a:pPr algn="l"/>
                <a14:m>
                  <m:oMath xmlns:m="http://schemas.openxmlformats.org/officeDocument/2006/math">
                    <m:r>
                      <a:rPr lang="nl-NL" sz="2800" b="1" i="1" dirty="0" smtClean="0">
                        <a:solidFill>
                          <a:schemeClr val="accent2"/>
                        </a:solidFill>
                        <a:latin typeface="Cambria Math" panose="02040503050406030204" pitchFamily="18" charset="0"/>
                      </a:rPr>
                      <m:t>∆</m:t>
                    </m:r>
                    <m:r>
                      <a:rPr lang="nl-NL" sz="2800" b="1" i="1" dirty="0" smtClean="0">
                        <a:solidFill>
                          <a:schemeClr val="accent2"/>
                        </a:solidFill>
                        <a:latin typeface="Cambria Math" panose="02040503050406030204" pitchFamily="18" charset="0"/>
                      </a:rPr>
                      <m:t>𝑬</m:t>
                    </m:r>
                    <m:r>
                      <a:rPr lang="nl-NL" sz="2800" b="1" i="1" dirty="0" smtClean="0">
                        <a:solidFill>
                          <a:schemeClr val="accent2"/>
                        </a:solidFill>
                        <a:latin typeface="Cambria Math" panose="02040503050406030204" pitchFamily="18" charset="0"/>
                        <a:ea typeface="Cambria Math" panose="02040503050406030204" pitchFamily="18" charset="0"/>
                      </a:rPr>
                      <m:t> = </m:t>
                    </m:r>
                  </m:oMath>
                </a14:m>
                <a:r>
                  <a:rPr lang="nl-NL" sz="2800" i="1" dirty="0">
                    <a:solidFill>
                      <a:schemeClr val="accent2"/>
                    </a:solidFill>
                    <a:latin typeface="+mj-lt"/>
                    <a:ea typeface="Cambria Math" panose="02040503050406030204" pitchFamily="18" charset="0"/>
                  </a:rPr>
                  <a:t>173,8 MeV</a:t>
                </a:r>
              </a:p>
              <a:p>
                <a:pPr/>
                <a14:m>
                  <m:oMathPara xmlns:m="http://schemas.openxmlformats.org/officeDocument/2006/math">
                    <m:oMathParaPr>
                      <m:jc m:val="left"/>
                    </m:oMathParaPr>
                    <m:oMath xmlns:m="http://schemas.openxmlformats.org/officeDocument/2006/math">
                      <m:r>
                        <a:rPr lang="nl-NL" sz="2800" b="1" i="1">
                          <a:solidFill>
                            <a:schemeClr val="accent2"/>
                          </a:solidFill>
                          <a:latin typeface="Cambria Math" panose="02040503050406030204" pitchFamily="18" charset="0"/>
                        </a:rPr>
                        <m:t>  </m:t>
                      </m:r>
                    </m:oMath>
                  </m:oMathPara>
                </a14:m>
                <a:endParaRPr lang="nl-NL" sz="2800" dirty="0">
                  <a:solidFill>
                    <a:schemeClr val="accent2"/>
                  </a:solidFill>
                </a:endParaRPr>
              </a:p>
              <a:p>
                <a:endParaRPr lang="nl-NL" b="0"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half" idx="2"/>
              </p:nvPr>
            </p:nvSpPr>
            <p:spPr>
              <a:xfrm>
                <a:off x="508473" y="2962958"/>
                <a:ext cx="10856278" cy="3811588"/>
              </a:xfrm>
              <a:blipFill>
                <a:blip r:embed="rId3"/>
                <a:stretch>
                  <a:fillRect l="-730" t="-8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D1E074F4-5D73-7152-E6CA-A8D49D1D0E9B}"/>
                  </a:ext>
                </a:extLst>
              </p:cNvPr>
              <p:cNvSpPr txBox="1">
                <a:spLocks/>
              </p:cNvSpPr>
              <p:nvPr/>
            </p:nvSpPr>
            <p:spPr>
              <a:xfrm>
                <a:off x="132289" y="1412544"/>
                <a:ext cx="10183487" cy="1465045"/>
              </a:xfrm>
              <a:prstGeom prst="rect">
                <a:avLst/>
              </a:prstGeom>
            </p:spPr>
            <p:txBody>
              <a:bodyPr lIns="0" tIns="0" rIns="0" bIns="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in</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MeV</m:t>
                    </m:r>
                    <m:r>
                      <a:rPr lang="nl-NL" sz="2667" b="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pPr algn="l"/>
                <a:endParaRPr lang="nl-NL" sz="2400" b="0" dirty="0">
                  <a:solidFill>
                    <a:schemeClr val="tx2"/>
                  </a:solidFill>
                </a:endParaRPr>
              </a:p>
              <a:p>
                <a14:m>
                  <m:oMath xmlns:m="http://schemas.openxmlformats.org/officeDocument/2006/math">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92</m:t>
                        </m:r>
                      </m:sub>
                      <m:sup>
                        <m:r>
                          <a:rPr lang="nl-NL" sz="2000" i="1">
                            <a:solidFill>
                              <a:srgbClr val="0C419A"/>
                            </a:solidFill>
                            <a:latin typeface="Cambria Math" panose="02040503050406030204" pitchFamily="18" charset="0"/>
                          </a:rPr>
                          <m:t>235</m:t>
                        </m:r>
                      </m:sup>
                      <m:e>
                        <m:r>
                          <a:rPr lang="nl-NL" sz="2000" i="1">
                            <a:solidFill>
                              <a:srgbClr val="0C419A"/>
                            </a:solidFill>
                            <a:latin typeface="Cambria Math" panose="02040503050406030204" pitchFamily="18" charset="0"/>
                          </a:rPr>
                          <m:t>𝑈</m:t>
                        </m:r>
                      </m:e>
                    </m:sPre>
                    <m:r>
                      <a:rPr lang="nl-NL" sz="2000" i="1">
                        <a:solidFill>
                          <a:srgbClr val="0C419A"/>
                        </a:solidFill>
                        <a:latin typeface="Cambria Math" panose="02040503050406030204" pitchFamily="18" charset="0"/>
                      </a:rPr>
                      <m:t>+</m:t>
                    </m:r>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0</m:t>
                        </m:r>
                      </m:sub>
                      <m:sup>
                        <m:r>
                          <a:rPr lang="nl-NL" sz="2000" i="1">
                            <a:solidFill>
                              <a:srgbClr val="0C419A"/>
                            </a:solidFill>
                            <a:latin typeface="Cambria Math" panose="02040503050406030204" pitchFamily="18" charset="0"/>
                          </a:rPr>
                          <m:t>1</m:t>
                        </m:r>
                      </m:sup>
                      <m:e>
                        <m:r>
                          <a:rPr lang="nl-NL" sz="2000" i="1">
                            <a:solidFill>
                              <a:srgbClr val="0C419A"/>
                            </a:solidFill>
                            <a:latin typeface="Cambria Math" panose="02040503050406030204" pitchFamily="18" charset="0"/>
                          </a:rPr>
                          <m:t>𝑛</m:t>
                        </m:r>
                      </m:e>
                    </m:sPre>
                  </m:oMath>
                </a14:m>
                <a:r>
                  <a:rPr lang="nl-NL" sz="2000" dirty="0">
                    <a:solidFill>
                      <a:srgbClr val="FFFFFF"/>
                    </a:solidFill>
                    <a:sym typeface="Arial Medium"/>
                  </a:rPr>
                  <a:t> </a:t>
                </a:r>
                <a:r>
                  <a:rPr lang="nl-NL" sz="2000" dirty="0">
                    <a:solidFill>
                      <a:schemeClr val="tx2"/>
                    </a:solidFill>
                    <a:sym typeface="Wingdings" panose="05000000000000000000" pitchFamily="2" charset="2"/>
                  </a:rPr>
                  <a:t></a:t>
                </a:r>
                <a:r>
                  <a:rPr lang="nl-NL" sz="2000" dirty="0">
                    <a:solidFill>
                      <a:schemeClr val="tx2"/>
                    </a:solidFill>
                    <a:sym typeface="Arial Medium"/>
                  </a:rPr>
                  <a:t> </a:t>
                </a:r>
                <a14:m>
                  <m:oMath xmlns:m="http://schemas.openxmlformats.org/officeDocument/2006/math">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36</m:t>
                        </m:r>
                      </m:sub>
                      <m:sup>
                        <m:r>
                          <a:rPr lang="nl-NL" sz="2000" i="1">
                            <a:solidFill>
                              <a:srgbClr val="34AA87"/>
                            </a:solidFill>
                            <a:latin typeface="Cambria Math" panose="02040503050406030204" pitchFamily="18" charset="0"/>
                          </a:rPr>
                          <m:t>92</m:t>
                        </m:r>
                      </m:sup>
                      <m:e>
                        <m:r>
                          <a:rPr lang="nl-NL" sz="2000" i="1">
                            <a:solidFill>
                              <a:srgbClr val="34AA87"/>
                            </a:solidFill>
                            <a:latin typeface="Cambria Math" panose="02040503050406030204" pitchFamily="18" charset="0"/>
                          </a:rPr>
                          <m:t>𝐾𝑟</m:t>
                        </m:r>
                      </m:e>
                    </m:sPre>
                    <m:r>
                      <a:rPr lang="nl-NL" sz="2000" i="1">
                        <a:solidFill>
                          <a:srgbClr val="34AA87"/>
                        </a:solidFill>
                        <a:latin typeface="Cambria Math" panose="02040503050406030204" pitchFamily="18" charset="0"/>
                      </a:rPr>
                      <m:t>+</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56</m:t>
                        </m:r>
                      </m:sub>
                      <m:sup>
                        <m:r>
                          <a:rPr lang="nl-NL" sz="2000" i="1">
                            <a:solidFill>
                              <a:srgbClr val="34AA87"/>
                            </a:solidFill>
                            <a:latin typeface="Cambria Math" panose="02040503050406030204" pitchFamily="18" charset="0"/>
                          </a:rPr>
                          <m:t>141</m:t>
                        </m:r>
                      </m:sup>
                      <m:e>
                        <m:r>
                          <a:rPr lang="nl-NL" sz="2000" i="1">
                            <a:solidFill>
                              <a:srgbClr val="34AA87"/>
                            </a:solidFill>
                            <a:latin typeface="Cambria Math" panose="02040503050406030204" pitchFamily="18" charset="0"/>
                          </a:rPr>
                          <m:t>𝐵𝑎</m:t>
                        </m:r>
                      </m:e>
                    </m:sPre>
                    <m:r>
                      <a:rPr lang="nl-NL" sz="2000" i="1">
                        <a:solidFill>
                          <a:srgbClr val="34AA87"/>
                        </a:solidFill>
                        <a:latin typeface="Cambria Math" panose="02040503050406030204" pitchFamily="18" charset="0"/>
                      </a:rPr>
                      <m:t>+3 </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0</m:t>
                        </m:r>
                      </m:sub>
                      <m:sup>
                        <m:r>
                          <a:rPr lang="nl-NL" sz="2000" i="1">
                            <a:solidFill>
                              <a:srgbClr val="34AA87"/>
                            </a:solidFill>
                            <a:latin typeface="Cambria Math" panose="02040503050406030204" pitchFamily="18" charset="0"/>
                          </a:rPr>
                          <m:t>1</m:t>
                        </m:r>
                      </m:sup>
                      <m:e>
                        <m:r>
                          <a:rPr lang="nl-NL" sz="2000" i="1">
                            <a:solidFill>
                              <a:srgbClr val="34AA87"/>
                            </a:solidFill>
                            <a:latin typeface="Cambria Math" panose="02040503050406030204" pitchFamily="18" charset="0"/>
                          </a:rPr>
                          <m:t>𝑛</m:t>
                        </m:r>
                      </m:e>
                    </m:sPre>
                    <m:r>
                      <a:rPr lang="nl-NL" sz="2000" i="1" smtClean="0">
                        <a:solidFill>
                          <a:schemeClr val="tx2"/>
                        </a:solidFill>
                        <a:latin typeface="Cambria Math" panose="02040503050406030204" pitchFamily="18" charset="0"/>
                      </a:rPr>
                      <m:t>+</m:t>
                    </m:r>
                    <m:r>
                      <a:rPr lang="nl-NL" sz="2000" b="0" i="1" smtClean="0">
                        <a:solidFill>
                          <a:schemeClr val="tx2"/>
                        </a:solidFill>
                        <a:latin typeface="Cambria Math" panose="02040503050406030204" pitchFamily="18" charset="0"/>
                      </a:rPr>
                      <m:t>𝑒𝑛𝑒𝑟𝑔𝑖𝑒</m:t>
                    </m:r>
                  </m:oMath>
                </a14:m>
                <a:endParaRPr lang="nl-NL" sz="2000" b="0" i="1" dirty="0">
                  <a:solidFill>
                    <a:srgbClr val="002060"/>
                  </a:solidFill>
                </a:endParaRPr>
              </a:p>
              <a:p>
                <a:endParaRPr lang="nl-NL" sz="2000" dirty="0"/>
              </a:p>
            </p:txBody>
          </p:sp>
        </mc:Choice>
        <mc:Fallback xmlns="">
          <p:sp>
            <p:nvSpPr>
              <p:cNvPr id="9" name="Tijdelijke aanduiding voor tekst 1">
                <a:extLst>
                  <a:ext uri="{FF2B5EF4-FFF2-40B4-BE49-F238E27FC236}">
                    <a16:creationId xmlns:a16="http://schemas.microsoft.com/office/drawing/2014/main" id="{D1E074F4-5D73-7152-E6CA-A8D49D1D0E9B}"/>
                  </a:ext>
                </a:extLst>
              </p:cNvPr>
              <p:cNvSpPr txBox="1">
                <a:spLocks noRot="1" noChangeAspect="1" noMove="1" noResize="1" noEditPoints="1" noAdjustHandles="1" noChangeArrowheads="1" noChangeShapeType="1" noTextEdit="1"/>
              </p:cNvSpPr>
              <p:nvPr/>
            </p:nvSpPr>
            <p:spPr>
              <a:xfrm>
                <a:off x="132289" y="1412544"/>
                <a:ext cx="10183487" cy="1465045"/>
              </a:xfrm>
              <a:prstGeom prst="rect">
                <a:avLst/>
              </a:prstGeom>
              <a:blipFill>
                <a:blip r:embed="rId4"/>
                <a:stretch>
                  <a:fillRect t="-7500"/>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20CBB44C-3E2E-674D-4125-686572745EC7}"/>
              </a:ext>
            </a:extLst>
          </p:cNvPr>
          <p:cNvSpPr txBox="1">
            <a:spLocks/>
          </p:cNvSpPr>
          <p:nvPr/>
        </p:nvSpPr>
        <p:spPr>
          <a:xfrm>
            <a:off x="986302" y="613401"/>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pic>
        <p:nvPicPr>
          <p:cNvPr id="11" name="Graphic 10">
            <a:extLst>
              <a:ext uri="{FF2B5EF4-FFF2-40B4-BE49-F238E27FC236}">
                <a16:creationId xmlns:a16="http://schemas.microsoft.com/office/drawing/2014/main" id="{7E10D4E1-B4E2-B389-610C-205D401FF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3738" y="1806502"/>
            <a:ext cx="3270900" cy="3270900"/>
          </a:xfrm>
          <a:prstGeom prst="rect">
            <a:avLst/>
          </a:prstGeom>
        </p:spPr>
      </p:pic>
    </p:spTree>
    <p:extLst>
      <p:ext uri="{BB962C8B-B14F-4D97-AF65-F5344CB8AC3E}">
        <p14:creationId xmlns:p14="http://schemas.microsoft.com/office/powerpoint/2010/main" val="41483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817F44-62A7-4A53-E51A-7F148152FB7F}"/>
              </a:ext>
            </a:extLst>
          </p:cNvPr>
          <p:cNvSpPr>
            <a:spLocks noGrp="1"/>
          </p:cNvSpPr>
          <p:nvPr>
            <p:ph type="title"/>
          </p:nvPr>
        </p:nvSpPr>
        <p:spPr>
          <a:xfrm>
            <a:off x="288000" y="73803"/>
            <a:ext cx="8628062" cy="1600200"/>
          </a:xfrm>
        </p:spPr>
        <p:txBody>
          <a:bodyPr/>
          <a:lstStyle/>
          <a:p>
            <a:r>
              <a:rPr lang="nl-NL" dirty="0">
                <a:solidFill>
                  <a:schemeClr val="accent2"/>
                </a:solidFill>
              </a:rPr>
              <a:t>Kriticiteit reactorkern </a:t>
            </a:r>
            <a:br>
              <a:rPr lang="nl-NL" dirty="0">
                <a:solidFill>
                  <a:schemeClr val="accent2"/>
                </a:solidFill>
              </a:rPr>
            </a:br>
            <a:endParaRPr lang="nl-NL" dirty="0">
              <a:solidFill>
                <a:schemeClr val="accent2"/>
              </a:solidFill>
            </a:endParaRPr>
          </a:p>
        </p:txBody>
      </p:sp>
      <p:sp>
        <p:nvSpPr>
          <p:cNvPr id="5" name="Tijdelijke aanduiding voor tekst 4"/>
          <p:cNvSpPr>
            <a:spLocks noGrp="1"/>
          </p:cNvSpPr>
          <p:nvPr>
            <p:ph type="body" sz="quarter" idx="4294967295"/>
          </p:nvPr>
        </p:nvSpPr>
        <p:spPr>
          <a:xfrm>
            <a:off x="4329404" y="3049926"/>
            <a:ext cx="6658947" cy="2033587"/>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000" dirty="0"/>
              <a:t>Er kunnen in de reactorkern drie situaties ontstaan:</a:t>
            </a:r>
            <a:br>
              <a:rPr lang="nl-NL" sz="2000" dirty="0"/>
            </a:br>
            <a:endParaRPr lang="nl-NL" sz="2000" dirty="0"/>
          </a:p>
          <a:p>
            <a:pPr marL="380990" indent="-380990">
              <a:buFont typeface="Arial" panose="020B0604020202020204" pitchFamily="34" charset="0"/>
              <a:buChar char="•"/>
            </a:pPr>
            <a:r>
              <a:rPr lang="nl-NL" sz="2000" dirty="0"/>
              <a:t>Superkritisch</a:t>
            </a:r>
          </a:p>
          <a:p>
            <a:pPr marL="380990" indent="-380990">
              <a:buFont typeface="Arial" panose="020B0604020202020204" pitchFamily="34" charset="0"/>
              <a:buChar char="•"/>
            </a:pPr>
            <a:r>
              <a:rPr lang="nl-NL" sz="2000" dirty="0"/>
              <a:t>Subkritisch</a:t>
            </a:r>
          </a:p>
          <a:p>
            <a:pPr marL="380990" indent="-380990">
              <a:buFont typeface="Arial" panose="020B0604020202020204" pitchFamily="34" charset="0"/>
              <a:buChar char="•"/>
            </a:pPr>
            <a:r>
              <a:rPr lang="nl-NL" sz="2000" dirty="0"/>
              <a:t>Kritisch</a:t>
            </a:r>
          </a:p>
          <a:p>
            <a:endParaRPr lang="nl-NL" sz="2000" dirty="0"/>
          </a:p>
          <a:p>
            <a:endParaRPr lang="nl-NL" sz="1600"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l="1060" r="1060"/>
          <a:stretch/>
        </p:blipFill>
        <p:spPr>
          <a:xfrm>
            <a:off x="288002" y="2275200"/>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Oval 6"/>
          <p:cNvSpPr/>
          <p:nvPr/>
        </p:nvSpPr>
        <p:spPr>
          <a:xfrm>
            <a:off x="100800" y="6222955"/>
            <a:ext cx="3744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p:spTree>
    <p:extLst>
      <p:ext uri="{BB962C8B-B14F-4D97-AF65-F5344CB8AC3E}">
        <p14:creationId xmlns:p14="http://schemas.microsoft.com/office/powerpoint/2010/main" val="2324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0667ED0-4C1F-4EF5-A2AA-2700FB7AAFFA}"/>
              </a:ext>
            </a:extLst>
          </p:cNvPr>
          <p:cNvSpPr>
            <a:spLocks noGrp="1"/>
          </p:cNvSpPr>
          <p:nvPr>
            <p:ph type="title"/>
          </p:nvPr>
        </p:nvSpPr>
        <p:spPr>
          <a:xfrm>
            <a:off x="298798" y="549151"/>
            <a:ext cx="10515600" cy="880284"/>
          </a:xfrm>
        </p:spPr>
        <p:txBody>
          <a:bodyPr anchor="ctr">
            <a:normAutofit fontScale="90000"/>
          </a:bodyPr>
          <a:lstStyle/>
          <a:p>
            <a:r>
              <a:rPr lang="nl-NL" b="1" dirty="0">
                <a:solidFill>
                  <a:schemeClr val="accent2"/>
                </a:solidFill>
              </a:rPr>
              <a:t>Superkritisch</a:t>
            </a:r>
            <a:br>
              <a:rPr lang="nl-NL" b="1" dirty="0">
                <a:solidFill>
                  <a:schemeClr val="accent2"/>
                </a:solidFill>
              </a:rPr>
            </a:br>
            <a:endParaRPr lang="nl-NL" b="1" dirty="0">
              <a:solidFill>
                <a:schemeClr val="accent2"/>
              </a:solidFill>
            </a:endParaRPr>
          </a:p>
        </p:txBody>
      </p:sp>
      <p:sp>
        <p:nvSpPr>
          <p:cNvPr id="1031" name="Date Placeholder 2">
            <a:extLst>
              <a:ext uri="{FF2B5EF4-FFF2-40B4-BE49-F238E27FC236}">
                <a16:creationId xmlns:a16="http://schemas.microsoft.com/office/drawing/2014/main" id="{3E8BB52D-D56C-9DD1-2174-16507E6DEF6D}"/>
              </a:ext>
            </a:extLst>
          </p:cNvPr>
          <p:cNvSpPr>
            <a:spLocks noGrp="1"/>
          </p:cNvSpPr>
          <p:nvPr>
            <p:ph type="dt" sz="half" idx="10"/>
          </p:nvPr>
        </p:nvSpPr>
        <p:spPr>
          <a:xfrm>
            <a:off x="11087613" y="6260123"/>
            <a:ext cx="1008866" cy="365125"/>
          </a:xfrm>
        </p:spPr>
        <p:txBody>
          <a:bodyPr/>
          <a:lstStyle/>
          <a:p>
            <a:pPr>
              <a:spcAft>
                <a:spcPts val="600"/>
              </a:spcAft>
            </a:pPr>
            <a:fld id="{6113F490-B7AE-4DFE-A265-FC8D6FA52460}" type="datetime1">
              <a:rPr lang="nl-NL" smtClean="0"/>
              <a:pPr>
                <a:spcAft>
                  <a:spcPts val="600"/>
                </a:spcAft>
              </a:pPr>
              <a:t>4-1-2025</a:t>
            </a:fld>
            <a:endParaRPr lang="nl-NL"/>
          </a:p>
        </p:txBody>
      </p:sp>
      <p:sp>
        <p:nvSpPr>
          <p:cNvPr id="1033" name="Slide Number Placeholder 3">
            <a:extLst>
              <a:ext uri="{FF2B5EF4-FFF2-40B4-BE49-F238E27FC236}">
                <a16:creationId xmlns:a16="http://schemas.microsoft.com/office/drawing/2014/main" id="{DCFA2A0C-623F-1435-72D7-2214F76BC562}"/>
              </a:ext>
            </a:extLst>
          </p:cNvPr>
          <p:cNvSpPr>
            <a:spLocks noGrp="1"/>
          </p:cNvSpPr>
          <p:nvPr>
            <p:ph type="sldNum" sz="quarter" idx="12"/>
          </p:nvPr>
        </p:nvSpPr>
        <p:spPr>
          <a:xfrm>
            <a:off x="11145327" y="6518779"/>
            <a:ext cx="949491" cy="202696"/>
          </a:xfrm>
        </p:spPr>
        <p:txBody>
          <a:bodyPr/>
          <a:lstStyle/>
          <a:p>
            <a:pPr>
              <a:spcAft>
                <a:spcPts val="600"/>
              </a:spcAft>
            </a:pPr>
            <a:fld id="{A54F5C66-33D8-4556-8B7A-23AD68C3AE88}" type="slidenum">
              <a:rPr lang="nl-NL" smtClean="0"/>
              <a:pPr>
                <a:spcAft>
                  <a:spcPts val="600"/>
                </a:spcAft>
              </a:pPr>
              <a:t>9</a:t>
            </a:fld>
            <a:endParaRPr lang="nl-NL"/>
          </a:p>
        </p:txBody>
      </p:sp>
      <p:sp>
        <p:nvSpPr>
          <p:cNvPr id="4" name="Tijdelijke aanduiding voor tekst 3">
            <a:extLst>
              <a:ext uri="{FF2B5EF4-FFF2-40B4-BE49-F238E27FC236}">
                <a16:creationId xmlns:a16="http://schemas.microsoft.com/office/drawing/2014/main" id="{9875D4DC-DD35-8228-A04C-1AF1B2AC3DEC}"/>
              </a:ext>
            </a:extLst>
          </p:cNvPr>
          <p:cNvSpPr>
            <a:spLocks noGrp="1"/>
          </p:cNvSpPr>
          <p:nvPr>
            <p:ph type="body" sz="quarter" idx="4294967295"/>
          </p:nvPr>
        </p:nvSpPr>
        <p:spPr>
          <a:xfrm>
            <a:off x="5853270" y="1429435"/>
            <a:ext cx="6039931" cy="4352544"/>
          </a:xfrm>
        </p:spPr>
        <p:txBody>
          <a:bodyPr anchor="t">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914400" hangingPunct="1">
              <a:spcAft>
                <a:spcPts val="600"/>
              </a:spcAft>
            </a:pPr>
            <a:r>
              <a:rPr lang="nl-NL" sz="2400" b="0" kern="1200" dirty="0">
                <a:solidFill>
                  <a:srgbClr val="213A8F"/>
                </a:solidFill>
              </a:rPr>
              <a:t>Iedere kernsplijting veroorzaakt </a:t>
            </a:r>
          </a:p>
          <a:p>
            <a:pPr defTabSz="914400" hangingPunct="1">
              <a:spcAft>
                <a:spcPts val="600"/>
              </a:spcAft>
            </a:pPr>
            <a:r>
              <a:rPr lang="nl-NL" sz="2400" b="0" kern="1200" dirty="0">
                <a:solidFill>
                  <a:srgbClr val="213A8F"/>
                </a:solidFill>
              </a:rPr>
              <a:t>meer dan één nieuwe splijting</a:t>
            </a:r>
          </a:p>
          <a:p>
            <a:pPr defTabSz="914400" hangingPunct="1">
              <a:spcAft>
                <a:spcPts val="600"/>
              </a:spcAft>
            </a:pPr>
            <a:endParaRPr lang="nl-NL" sz="2400" b="0" kern="1200" dirty="0">
              <a:solidFill>
                <a:srgbClr val="213A8F"/>
              </a:solidFill>
            </a:endParaRPr>
          </a:p>
          <a:p>
            <a:pPr defTabSz="914400" hangingPunct="1">
              <a:spcAft>
                <a:spcPts val="600"/>
              </a:spcAft>
            </a:pPr>
            <a:r>
              <a:rPr lang="nl-NL" sz="2400" b="0" kern="1200" dirty="0">
                <a:solidFill>
                  <a:srgbClr val="213A8F"/>
                </a:solidFill>
              </a:rPr>
              <a:t>Het aantal splijtingen neemt dus toe!</a:t>
            </a:r>
          </a:p>
          <a:p>
            <a:pPr defTabSz="914400" hangingPunct="1">
              <a:spcAft>
                <a:spcPts val="600"/>
              </a:spcAft>
            </a:pPr>
            <a:endParaRPr lang="en-US" sz="2400" b="0" kern="1200" dirty="0">
              <a:solidFill>
                <a:srgbClr val="213A8F"/>
              </a:solidFill>
            </a:endParaRPr>
          </a:p>
        </p:txBody>
      </p:sp>
      <p:pic>
        <p:nvPicPr>
          <p:cNvPr id="1030" name="Picture 6">
            <a:extLst>
              <a:ext uri="{FF2B5EF4-FFF2-40B4-BE49-F238E27FC236}">
                <a16:creationId xmlns:a16="http://schemas.microsoft.com/office/drawing/2014/main" id="{D0392BEB-8A94-FA1D-B08B-897264D5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98" y="1429435"/>
            <a:ext cx="5126503" cy="444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4966"/>
      </p:ext>
    </p:extLst>
  </p:cSld>
  <p:clrMapOvr>
    <a:masterClrMapping/>
  </p:clrMapOvr>
</p:sld>
</file>

<file path=ppt/theme/theme1.xml><?xml version="1.0" encoding="utf-8"?>
<a:theme xmlns:a="http://schemas.openxmlformats.org/drawingml/2006/main" name="Titel page">
  <a:themeElements>
    <a:clrScheme name="Aangepast 1">
      <a:dk1>
        <a:sysClr val="windowText" lastClr="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afe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ission vision core valu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A2F70B9C10DE4CBEF5B9F82A00AC77" ma:contentTypeVersion="2" ma:contentTypeDescription="Een nieuw document maken." ma:contentTypeScope="" ma:versionID="5b4a5626f84244c8a5e846c052096545">
  <xsd:schema xmlns:xsd="http://www.w3.org/2001/XMLSchema" xmlns:xs="http://www.w3.org/2001/XMLSchema" xmlns:p="http://schemas.microsoft.com/office/2006/metadata/properties" xmlns:ns2="a35188ec-bb92-4d85-9575-15d2d58e2741" targetNamespace="http://schemas.microsoft.com/office/2006/metadata/properties" ma:root="true" ma:fieldsID="11dfd65e95784297966c52dee6b2495e" ns2:_="">
    <xsd:import namespace="a35188ec-bb92-4d85-9575-15d2d58e274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188ec-bb92-4d85-9575-15d2d58e274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CB2929-5806-471E-8A54-DE88984A123B}">
  <ds:schemaRefs>
    <ds:schemaRef ds:uri="http://schemas.microsoft.com/sharepoint/v3/contenttype/forms"/>
  </ds:schemaRefs>
</ds:datastoreItem>
</file>

<file path=customXml/itemProps2.xml><?xml version="1.0" encoding="utf-8"?>
<ds:datastoreItem xmlns:ds="http://schemas.openxmlformats.org/officeDocument/2006/customXml" ds:itemID="{36BD2288-9E2F-4B97-908A-B35460CC4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188ec-bb92-4d85-9575-15d2d58e2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74AB3C-EF54-4AC7-BFB1-B2DCBAC4638B}">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a35188ec-bb92-4d85-9575-15d2d58e2741"/>
    <ds:schemaRef ds:uri="http://schemas.microsoft.com/office/2006/metadata/properties"/>
  </ds:schemaRefs>
</ds:datastoreItem>
</file>

<file path=docMetadata/LabelInfo.xml><?xml version="1.0" encoding="utf-8"?>
<clbl:labelList xmlns:clbl="http://schemas.microsoft.com/office/2020/mipLabelMetadata">
  <clbl:label id="{b9881643-7605-40c3-b233-8648ed5c0d21}" enabled="0" method="" siteId="{b9881643-7605-40c3-b233-8648ed5c0d21}" removed="1"/>
</clbl:labelList>
</file>

<file path=docProps/app.xml><?xml version="1.0" encoding="utf-8"?>
<Properties xmlns="http://schemas.openxmlformats.org/officeDocument/2006/extended-properties" xmlns:vt="http://schemas.openxmlformats.org/officeDocument/2006/docPropsVTypes">
  <TotalTime>14852</TotalTime>
  <Words>1070</Words>
  <Application>Microsoft Office PowerPoint</Application>
  <PresentationFormat>Breedbeeld</PresentationFormat>
  <Paragraphs>135</Paragraphs>
  <Slides>13</Slides>
  <Notes>10</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13</vt:i4>
      </vt:variant>
    </vt:vector>
  </HeadingPairs>
  <TitlesOfParts>
    <vt:vector size="28" baseType="lpstr">
      <vt:lpstr>Aptos</vt:lpstr>
      <vt:lpstr>Arial</vt:lpstr>
      <vt:lpstr>Arial Medium</vt:lpstr>
      <vt:lpstr>Calibri</vt:lpstr>
      <vt:lpstr>Cambria Math</vt:lpstr>
      <vt:lpstr>Helvetica Neue</vt:lpstr>
      <vt:lpstr>Open Sans</vt:lpstr>
      <vt:lpstr>Open Sans SemiBold</vt:lpstr>
      <vt:lpstr>Open Sans SemiBold</vt:lpstr>
      <vt:lpstr>Wingdings</vt:lpstr>
      <vt:lpstr>Titel page</vt:lpstr>
      <vt:lpstr>Standard pages</vt:lpstr>
      <vt:lpstr>White Standard pages</vt:lpstr>
      <vt:lpstr>Safety</vt:lpstr>
      <vt:lpstr>mission vision core values</vt:lpstr>
      <vt:lpstr>PowerPoint-presentatie</vt:lpstr>
      <vt:lpstr>Leerdoelen </vt:lpstr>
      <vt:lpstr>Kernsplijting </vt:lpstr>
      <vt:lpstr>Massadefect </vt:lpstr>
      <vt:lpstr>Voorbeeld: massadefect </vt:lpstr>
      <vt:lpstr>Vervolg voorbeeld: massadefect </vt:lpstr>
      <vt:lpstr>Vervolg voorbeeld: massadefect </vt:lpstr>
      <vt:lpstr>Kriticiteit reactorkern  </vt:lpstr>
      <vt:lpstr>Superkritisch </vt:lpstr>
      <vt:lpstr>Subkritisch </vt:lpstr>
      <vt:lpstr>Kritisch </vt:lpstr>
      <vt:lpstr>Opgaven maken </vt:lpstr>
      <vt:lpstr>Dank voor uw aandacht.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Utffituteu ezeazazjghij</dc:title>
  <dc:creator>Andrew Kelders</dc:creator>
  <cp:lastModifiedBy>Neefjes, C.M.T. (Kitty)</cp:lastModifiedBy>
  <cp:revision>51</cp:revision>
  <dcterms:created xsi:type="dcterms:W3CDTF">2024-07-04T05:29:23Z</dcterms:created>
  <dcterms:modified xsi:type="dcterms:W3CDTF">2025-01-04T04:42:09Z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0x01010072A2F70B9C10DE4CBEF5B9F82A00AC77</vt:lpwstr>
  </property>
</Properties>
</file>